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18288000" cy="10287000"/>
  <p:notesSz cx="6858000" cy="9144000"/>
  <p:embeddedFontLst>
    <p:embeddedFont>
      <p:font typeface="Anton" pitchFamily="2" charset="77"/>
      <p:regular r:id="rId23"/>
    </p:embeddedFont>
    <p:embeddedFont>
      <p:font typeface="Archivo Black" panose="020B0A03020202020B04" pitchFamily="34" charset="77"/>
      <p:regular r:id="rId24"/>
    </p:embeddedFont>
    <p:embeddedFont>
      <p:font typeface="Canva Sans" panose="020B0503030501040103" pitchFamily="34" charset="0"/>
      <p:regular r:id="rId25"/>
    </p:embeddedFont>
    <p:embeddedFont>
      <p:font typeface="DM Sans Bold" pitchFamily="2" charset="77"/>
      <p:regular r:id="rId26"/>
      <p:bold r:id="rId27"/>
    </p:embeddedFont>
    <p:embeddedFont>
      <p:font typeface="Garet" pitchFamily="2" charset="77"/>
      <p:regular r:id="rId28"/>
    </p:embeddedFont>
    <p:embeddedFont>
      <p:font typeface="Garet Bold" pitchFamily="2" charset="77"/>
      <p:regular r:id="rId29"/>
      <p:bold r:id="rId30"/>
    </p:embeddedFont>
    <p:embeddedFont>
      <p:font typeface="Garet Italics" pitchFamily="2" charset="77"/>
      <p:regular r:id="rId31"/>
      <p:italic r:id="rId32"/>
    </p:embeddedFont>
    <p:embeddedFont>
      <p:font typeface="Helvetica World Bold" pitchFamily="2" charset="0"/>
      <p:regular r:id="rId33"/>
    </p:embeddedFont>
    <p:embeddedFont>
      <p:font typeface="League Gothic" pitchFamily="2" charset="77"/>
      <p:regular r:id="rId34"/>
    </p:embeddedFont>
    <p:embeddedFont>
      <p:font typeface="Poppins" pitchFamily="2" charset="77"/>
      <p:regular r:id="rId35"/>
      <p:bold r:id="rId36"/>
      <p:italic r:id="rId37"/>
      <p:boldItalic r:id="rId38"/>
    </p:embeddedFont>
    <p:embeddedFont>
      <p:font typeface="Poppins Bold" pitchFamily="2" charset="77"/>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64" autoAdjust="0"/>
  </p:normalViewPr>
  <p:slideViewPr>
    <p:cSldViewPr>
      <p:cViewPr varScale="1">
        <p:scale>
          <a:sx n="76" d="100"/>
          <a:sy n="76" d="100"/>
        </p:scale>
        <p:origin x="106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ma Roshani" userId="ebc82cb8-e56d-49de-9e25-2fcd74dcbc74" providerId="ADAL" clId="{A60EE010-37DA-5B48-986E-F09262833BBE}"/>
    <pc:docChg chg="custSel modSld">
      <pc:chgData name="Shima Roshani" userId="ebc82cb8-e56d-49de-9e25-2fcd74dcbc74" providerId="ADAL" clId="{A60EE010-37DA-5B48-986E-F09262833BBE}" dt="2025-03-25T23:17:02.534" v="1" actId="478"/>
      <pc:docMkLst>
        <pc:docMk/>
      </pc:docMkLst>
      <pc:sldChg chg="delSp modSp mod">
        <pc:chgData name="Shima Roshani" userId="ebc82cb8-e56d-49de-9e25-2fcd74dcbc74" providerId="ADAL" clId="{A60EE010-37DA-5B48-986E-F09262833BBE}" dt="2025-03-25T23:17:02.534" v="1" actId="478"/>
        <pc:sldMkLst>
          <pc:docMk/>
          <pc:sldMk cId="0" sldId="259"/>
        </pc:sldMkLst>
        <pc:spChg chg="mod">
          <ac:chgData name="Shima Roshani" userId="ebc82cb8-e56d-49de-9e25-2fcd74dcbc74" providerId="ADAL" clId="{A60EE010-37DA-5B48-986E-F09262833BBE}" dt="2025-03-25T23:16:58.613" v="0" actId="14100"/>
          <ac:spMkLst>
            <pc:docMk/>
            <pc:sldMk cId="0" sldId="259"/>
            <ac:spMk id="25" creationId="{00000000-0000-0000-0000-000000000000}"/>
          </ac:spMkLst>
        </pc:spChg>
        <pc:spChg chg="del">
          <ac:chgData name="Shima Roshani" userId="ebc82cb8-e56d-49de-9e25-2fcd74dcbc74" providerId="ADAL" clId="{A60EE010-37DA-5B48-986E-F09262833BBE}" dt="2025-03-25T23:17:02.534" v="1" actId="478"/>
          <ac:spMkLst>
            <pc:docMk/>
            <pc:sldMk cId="0" sldId="259"/>
            <ac:spMk id="2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study is part of a broader effort to improve decision-making in aneurysm management, particularly using Flow-Diverter Stents (FDS). I’ll introduce our team, explain the project’s goals, and dive into Dr. Annika Mascarenhas’ research, which focuses on both the natural history of CCAs and treatment options. Let’s begin!"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summarize, this rotation has reinforced the importance of evidence-based decision-making in treating patients. By reviewing the natural history of patients, we can better determine when intervention is necessary. The literature review has provided insights into the effectiveness of Flow-Diverter Stents.</a:t>
            </a:r>
          </a:p>
          <a:p>
            <a:endParaRPr lang="en-US"/>
          </a:p>
          <a:p>
            <a:r>
              <a:rPr lang="en-US"/>
              <a:t>Additionally, through observership, we had the opportunity to see real-world cases of patients undergoing FDS and coiling treatments. This hands-on experience allowed us to witness the challenges and considerations in making treatment decisions.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thier research focuses on endovascular treatments for Cavernous Carotid Aneurysms (CCAs), a type of aneurysm found in the cavernous segment of the internal carotid artery. Unlike other aneurysms, CCAs typically have a low rupture risk, but they can cause symptoms due to mass effect on cranial nerves, leading to diplopia, facial pain.</a:t>
            </a:r>
          </a:p>
          <a:p>
            <a:endParaRPr lang="en-US"/>
          </a:p>
          <a:p>
            <a:r>
              <a:rPr lang="en-US"/>
              <a:t>Managing these aneurysms is challenging. Some remain stable for years, while others grow and cause symptoms, requiring intervention. Treatment decisions often involve choosing between conservative management (monitoring) or intervention using Flow-Diverter Stents (FDS) or coiling techniques. thier study aims to assess when intervention is necessary and how effective different treatment options are.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focus on their research. They are working on two major projects related to CCAs:</a:t>
            </a:r>
          </a:p>
          <a:p>
            <a:endParaRPr lang="en-US"/>
          </a:p>
          <a:p>
            <a:r>
              <a:rPr lang="en-US"/>
              <a:t>Studying the Natural History of CCAs</a:t>
            </a:r>
          </a:p>
          <a:p>
            <a:endParaRPr lang="en-US"/>
          </a:p>
          <a:p>
            <a:r>
              <a:rPr lang="en-US"/>
              <a:t>This involves tracking the progression of CCAs over time in patients who are not treated. The goal is to determine how often these aneurysms grow, cause symptoms, or remain stable without intervention.</a:t>
            </a:r>
          </a:p>
          <a:p>
            <a:endParaRPr lang="en-US"/>
          </a:p>
          <a:p>
            <a:r>
              <a:rPr lang="en-US"/>
              <a:t>Evaluating Treatment Outcomes Using Flow-Diverter Stents (FDS)</a:t>
            </a:r>
          </a:p>
          <a:p>
            <a:r>
              <a:rPr lang="en-US"/>
              <a:t>This research examines how well FDS works in treating CCAs. The goal is to identify the best treatment strategies.</a:t>
            </a:r>
          </a:p>
          <a:p>
            <a:endParaRPr lang="en-US"/>
          </a:p>
          <a:p>
            <a:endParaRPr lang="en-US"/>
          </a:p>
          <a:p>
            <a:r>
              <a:rPr lang="en-US"/>
              <a:t>The ultimate goal of this research is to improve clinical decision-making in managing CCAs. By understanding:</a:t>
            </a:r>
          </a:p>
          <a:p>
            <a:r>
              <a:rPr lang="en-US"/>
              <a:t>✅ When to intervene versus when to monitor</a:t>
            </a:r>
          </a:p>
          <a:p>
            <a:r>
              <a:rPr lang="en-US"/>
              <a:t>✅ Which patients benefit most from Flow-Diverter Stents</a:t>
            </a:r>
          </a:p>
          <a:p>
            <a:r>
              <a:rPr lang="en-US"/>
              <a:t>✅ The safety and long-term outcomes of these treatments</a:t>
            </a:r>
          </a:p>
          <a:p>
            <a:endParaRPr lang="en-US"/>
          </a:p>
          <a:p>
            <a:r>
              <a:rPr lang="en-US"/>
              <a:t>Their findings will help doctors make evidence-based treatment decisions, improving patient outcomes in LHSC.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 due to the nature of Annika's research, our observership was heavily based on CCAs and what treatments they used. </a:t>
            </a:r>
          </a:p>
          <a:p>
            <a:endParaRPr lang="en-US"/>
          </a:p>
          <a:p>
            <a:r>
              <a:rPr lang="en-US"/>
              <a:t>- before we get into what CCAs are, I want to take a Quick Look at what aneurysms are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mention sizing, want to reach 25% capacity?</a:t>
            </a:r>
          </a:p>
          <a:p>
            <a:endParaRPr lang="en-US"/>
          </a:p>
          <a:p>
            <a:r>
              <a:rPr lang="en-US"/>
              <a:t>Step 1: Reaching the Aneurysm (Image a)</a:t>
            </a:r>
          </a:p>
          <a:p>
            <a:r>
              <a:rPr lang="en-US"/>
              <a:t>A doctor inserts a thin tube (catheter) into a blood vessel, usually in the leg or wrist.</a:t>
            </a:r>
          </a:p>
          <a:p>
            <a:r>
              <a:rPr lang="en-US"/>
              <a:t>Using X-ray guidance, the tube is carefully moved up through the body until it reaches the brain aneurysm (a bulging, weak spot in a blood vessel).</a:t>
            </a:r>
          </a:p>
          <a:p>
            <a:r>
              <a:rPr lang="en-US"/>
              <a:t>Step 2: Placing the Coils (Image b)</a:t>
            </a:r>
          </a:p>
          <a:p>
            <a:r>
              <a:rPr lang="en-US"/>
              <a:t>A second, smaller tube (microcatheter) is guided into the aneurysm.</a:t>
            </a:r>
          </a:p>
          <a:p>
            <a:r>
              <a:rPr lang="en-US"/>
              <a:t>Tiny soft platinum coils are gently inserted into the aneurysm.</a:t>
            </a:r>
          </a:p>
          <a:p>
            <a:r>
              <a:rPr lang="en-US"/>
              <a:t>The coils start to form a mesh-like structure inside the bulge.</a:t>
            </a:r>
          </a:p>
          <a:p>
            <a:r>
              <a:rPr lang="en-US"/>
              <a:t>Step 3: Sealing the Aneurysm (Image c)</a:t>
            </a:r>
          </a:p>
          <a:p>
            <a:r>
              <a:rPr lang="en-US"/>
              <a:t>The coils fill the aneurysm, causing blood to clot around them.</a:t>
            </a:r>
          </a:p>
          <a:p>
            <a:r>
              <a:rPr lang="en-US"/>
              <a:t>This clot prevents blood from entering the aneurysm, lowering the risk of rupture.</a:t>
            </a:r>
          </a:p>
          <a:p>
            <a:r>
              <a:rPr lang="en-US"/>
              <a:t>Once the coils are securely in place, the tubes are removed, and the procedure is 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thier research focuses on endovascular treatments for Cavernous Carotid Aneurysms (CCAs), a type of aneurysm found in the cavernous segment of the internal carotid artery. Unlike other aneurysms, CCAs typically have a low rupture risk, but they can cause symptoms due to mass effect on cranial nerves, leading to diplopia, facial pain, or cavernous sinus syndrome.</a:t>
            </a:r>
          </a:p>
          <a:p>
            <a:endParaRPr lang="en-US"/>
          </a:p>
          <a:p>
            <a:r>
              <a:rPr lang="en-US"/>
              <a:t>Managing these aneurysms is challenging. Some remain stable for years, while others grow and cause symptoms, requiring intervention. Treatment decisions often involve choosing between conservative management (monitoring) or intervention using Flow-Diverter Stents (FDS) or coiling techniques. Our study aims to assess when intervention is necessary and how effective different treatment options are.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Conservative management </a:t>
            </a:r>
          </a:p>
          <a:p>
            <a:r>
              <a:rPr lang="en-US"/>
              <a:t>- Small, asymptomatic CCAs that do not show significant growth or symptoms.</a:t>
            </a:r>
          </a:p>
          <a:p>
            <a:endParaRPr lang="en-US"/>
          </a:p>
          <a:p>
            <a:r>
              <a:rPr lang="en-US"/>
              <a:t>Regular imaging follow-ups to monitor growth.</a:t>
            </a:r>
          </a:p>
          <a:p>
            <a:endParaRPr lang="en-US"/>
          </a:p>
          <a:p>
            <a:r>
              <a:rPr lang="en-US"/>
              <a:t>Blood pressure control with antihypertensive medications.</a:t>
            </a:r>
          </a:p>
          <a:p>
            <a:endParaRPr lang="en-US"/>
          </a:p>
          <a:p>
            <a:r>
              <a:rPr lang="en-US"/>
              <a:t>Avoidance of blood thinners (unless necessary) to reduce rupture risk.</a:t>
            </a:r>
          </a:p>
          <a:p>
            <a:endParaRPr lang="en-US"/>
          </a:p>
          <a:p>
            <a:r>
              <a:rPr lang="en-US"/>
              <a:t>Pain management if cranial nerve compression occurs.</a:t>
            </a:r>
          </a:p>
          <a:p>
            <a:endParaRPr lang="en-US"/>
          </a:p>
          <a:p>
            <a:r>
              <a:rPr lang="en-US"/>
              <a:t>Endo treatment </a:t>
            </a:r>
          </a:p>
          <a:p>
            <a:r>
              <a:rPr lang="en-US"/>
              <a:t>Endovascular approaches are the preferred treatment for symptomatic or growing CCAs.</a:t>
            </a:r>
          </a:p>
          <a:p>
            <a:endParaRPr lang="en-US"/>
          </a:p>
          <a:p>
            <a:r>
              <a:rPr lang="en-US"/>
              <a:t>FDS or Coiling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Conservative management </a:t>
            </a:r>
          </a:p>
          <a:p>
            <a:r>
              <a:rPr lang="en-US"/>
              <a:t>- Small, asymptomatic CCAs that do not show significant growth or symptoms.</a:t>
            </a:r>
          </a:p>
          <a:p>
            <a:endParaRPr lang="en-US"/>
          </a:p>
          <a:p>
            <a:r>
              <a:rPr lang="en-US"/>
              <a:t>Regular imaging follow-ups to monitor growth.</a:t>
            </a:r>
          </a:p>
          <a:p>
            <a:endParaRPr lang="en-US"/>
          </a:p>
          <a:p>
            <a:r>
              <a:rPr lang="en-US"/>
              <a:t>Blood pressure control with antihypertensive medications.</a:t>
            </a:r>
          </a:p>
          <a:p>
            <a:endParaRPr lang="en-US"/>
          </a:p>
          <a:p>
            <a:r>
              <a:rPr lang="en-US"/>
              <a:t>Avoidance of blood thinners (unless necessary) to reduce rupture risk.</a:t>
            </a:r>
          </a:p>
          <a:p>
            <a:endParaRPr lang="en-US"/>
          </a:p>
          <a:p>
            <a:r>
              <a:rPr lang="en-US"/>
              <a:t>Pain management if cranial nerve compression occurs.</a:t>
            </a:r>
          </a:p>
          <a:p>
            <a:endParaRPr lang="en-US"/>
          </a:p>
          <a:p>
            <a:r>
              <a:rPr lang="en-US"/>
              <a:t>Endo treatment </a:t>
            </a:r>
          </a:p>
          <a:p>
            <a:r>
              <a:rPr lang="en-US"/>
              <a:t>Endovascular approaches are the preferred treatment for symptomatic or growing CCAs.</a:t>
            </a:r>
          </a:p>
          <a:p>
            <a:endParaRPr lang="en-US"/>
          </a:p>
          <a:p>
            <a:r>
              <a:rPr lang="en-US"/>
              <a:t>FDS or Coiling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https://www.youtube.com/shorts/-zO7ILglzq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232" y="3140143"/>
            <a:ext cx="10617290" cy="106172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4FA8"/>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10964" y="2632682"/>
            <a:ext cx="9245276" cy="7654318"/>
          </a:xfrm>
          <a:custGeom>
            <a:avLst/>
            <a:gdLst/>
            <a:ahLst/>
            <a:cxnLst/>
            <a:rect l="l" t="t" r="r" b="b"/>
            <a:pathLst>
              <a:path w="9245276" h="7654318">
                <a:moveTo>
                  <a:pt x="0" y="0"/>
                </a:moveTo>
                <a:lnTo>
                  <a:pt x="9245276" y="0"/>
                </a:lnTo>
                <a:lnTo>
                  <a:pt x="9245276" y="7654318"/>
                </a:lnTo>
                <a:lnTo>
                  <a:pt x="0" y="765431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8621869" y="3467476"/>
            <a:ext cx="9225390" cy="4482235"/>
          </a:xfrm>
          <a:prstGeom prst="rect">
            <a:avLst/>
          </a:prstGeom>
        </p:spPr>
        <p:txBody>
          <a:bodyPr lIns="0" tIns="0" rIns="0" bIns="0" rtlCol="0" anchor="t">
            <a:spAutoFit/>
          </a:bodyPr>
          <a:lstStyle/>
          <a:p>
            <a:pPr algn="r">
              <a:lnSpc>
                <a:spcPts val="6965"/>
              </a:lnSpc>
            </a:pPr>
            <a:r>
              <a:rPr lang="en-US" sz="7489">
                <a:solidFill>
                  <a:srgbClr val="2B2829"/>
                </a:solidFill>
                <a:latin typeface="Archivo Black"/>
                <a:ea typeface="Archivo Black"/>
                <a:cs typeface="Archivo Black"/>
                <a:sym typeface="Archivo Black"/>
              </a:rPr>
              <a:t>Go with the Flow: Rethinking CCA Management with Flow-Diverter Stents</a:t>
            </a:r>
          </a:p>
        </p:txBody>
      </p:sp>
      <p:sp>
        <p:nvSpPr>
          <p:cNvPr id="7" name="TextBox 7"/>
          <p:cNvSpPr txBox="1"/>
          <p:nvPr/>
        </p:nvSpPr>
        <p:spPr>
          <a:xfrm>
            <a:off x="1028700" y="1312925"/>
            <a:ext cx="4126365" cy="437542"/>
          </a:xfrm>
          <a:prstGeom prst="rect">
            <a:avLst/>
          </a:prstGeom>
        </p:spPr>
        <p:txBody>
          <a:bodyPr lIns="0" tIns="0" rIns="0" bIns="0" rtlCol="0" anchor="t">
            <a:spAutoFit/>
          </a:bodyPr>
          <a:lstStyle/>
          <a:p>
            <a:pPr algn="l">
              <a:lnSpc>
                <a:spcPts val="3212"/>
              </a:lnSpc>
            </a:pPr>
            <a:r>
              <a:rPr lang="en-US" sz="3454" b="1">
                <a:solidFill>
                  <a:srgbClr val="2B2829"/>
                </a:solidFill>
                <a:latin typeface="Garet Bold"/>
                <a:ea typeface="Garet Bold"/>
                <a:cs typeface="Garet Bold"/>
                <a:sym typeface="Garet Bold"/>
              </a:rPr>
              <a:t>The Cerebros </a:t>
            </a:r>
          </a:p>
        </p:txBody>
      </p:sp>
      <p:sp>
        <p:nvSpPr>
          <p:cNvPr id="8" name="TextBox 8"/>
          <p:cNvSpPr txBox="1"/>
          <p:nvPr/>
        </p:nvSpPr>
        <p:spPr>
          <a:xfrm>
            <a:off x="1028700" y="1702842"/>
            <a:ext cx="8861549" cy="349249"/>
          </a:xfrm>
          <a:prstGeom prst="rect">
            <a:avLst/>
          </a:prstGeom>
        </p:spPr>
        <p:txBody>
          <a:bodyPr lIns="0" tIns="0" rIns="0" bIns="0" rtlCol="0" anchor="t">
            <a:spAutoFit/>
          </a:bodyPr>
          <a:lstStyle/>
          <a:p>
            <a:pPr algn="l">
              <a:lnSpc>
                <a:spcPts val="2800"/>
              </a:lnSpc>
            </a:pPr>
            <a:r>
              <a:rPr lang="en-US" sz="2000">
                <a:solidFill>
                  <a:srgbClr val="2B2829"/>
                </a:solidFill>
                <a:latin typeface="Canva Sans"/>
                <a:ea typeface="Canva Sans"/>
                <a:cs typeface="Canva Sans"/>
                <a:sym typeface="Canva Sans"/>
              </a:rPr>
              <a:t>Shima Roshani, Herthika Sivasuntharampillai &amp; Preston McCabe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D4FA8"/>
        </a:solidFill>
        <a:effectLst/>
      </p:bgPr>
    </p:bg>
    <p:spTree>
      <p:nvGrpSpPr>
        <p:cNvPr id="1" name=""/>
        <p:cNvGrpSpPr/>
        <p:nvPr/>
      </p:nvGrpSpPr>
      <p:grpSpPr>
        <a:xfrm>
          <a:off x="0" y="0"/>
          <a:ext cx="0" cy="0"/>
          <a:chOff x="0" y="0"/>
          <a:chExt cx="0" cy="0"/>
        </a:xfrm>
      </p:grpSpPr>
      <p:grpSp>
        <p:nvGrpSpPr>
          <p:cNvPr id="2" name="Group 2"/>
          <p:cNvGrpSpPr/>
          <p:nvPr/>
        </p:nvGrpSpPr>
        <p:grpSpPr>
          <a:xfrm>
            <a:off x="3529580" y="367020"/>
            <a:ext cx="11228841" cy="9552961"/>
            <a:chOff x="0" y="0"/>
            <a:chExt cx="2957390" cy="2516006"/>
          </a:xfrm>
        </p:grpSpPr>
        <p:sp>
          <p:nvSpPr>
            <p:cNvPr id="3" name="Freeform 3"/>
            <p:cNvSpPr/>
            <p:nvPr/>
          </p:nvSpPr>
          <p:spPr>
            <a:xfrm>
              <a:off x="0" y="0"/>
              <a:ext cx="2957390" cy="2516006"/>
            </a:xfrm>
            <a:custGeom>
              <a:avLst/>
              <a:gdLst/>
              <a:ahLst/>
              <a:cxnLst/>
              <a:rect l="l" t="t" r="r" b="b"/>
              <a:pathLst>
                <a:path w="2957390" h="2516006">
                  <a:moveTo>
                    <a:pt x="22063" y="0"/>
                  </a:moveTo>
                  <a:lnTo>
                    <a:pt x="2935327" y="0"/>
                  </a:lnTo>
                  <a:cubicBezTo>
                    <a:pt x="2941179" y="0"/>
                    <a:pt x="2946790" y="2324"/>
                    <a:pt x="2950928" y="6462"/>
                  </a:cubicBezTo>
                  <a:cubicBezTo>
                    <a:pt x="2955066" y="10600"/>
                    <a:pt x="2957390" y="16211"/>
                    <a:pt x="2957390" y="22063"/>
                  </a:cubicBezTo>
                  <a:lnTo>
                    <a:pt x="2957390" y="2493943"/>
                  </a:lnTo>
                  <a:cubicBezTo>
                    <a:pt x="2957390" y="2506128"/>
                    <a:pt x="2947512" y="2516006"/>
                    <a:pt x="2935327" y="2516006"/>
                  </a:cubicBezTo>
                  <a:lnTo>
                    <a:pt x="22063" y="2516006"/>
                  </a:lnTo>
                  <a:cubicBezTo>
                    <a:pt x="16211" y="2516006"/>
                    <a:pt x="10600" y="2513682"/>
                    <a:pt x="6462" y="2509544"/>
                  </a:cubicBezTo>
                  <a:cubicBezTo>
                    <a:pt x="2324" y="2505406"/>
                    <a:pt x="0" y="2499795"/>
                    <a:pt x="0" y="2493943"/>
                  </a:cubicBezTo>
                  <a:lnTo>
                    <a:pt x="0" y="22063"/>
                  </a:lnTo>
                  <a:cubicBezTo>
                    <a:pt x="0" y="9878"/>
                    <a:pt x="9878" y="0"/>
                    <a:pt x="22063" y="0"/>
                  </a:cubicBezTo>
                  <a:close/>
                </a:path>
              </a:pathLst>
            </a:custGeom>
            <a:solidFill>
              <a:srgbClr val="FFFFFF"/>
            </a:solidFill>
          </p:spPr>
          <p:txBody>
            <a:bodyPr/>
            <a:lstStyle/>
            <a:p>
              <a:endParaRPr lang="en-US"/>
            </a:p>
          </p:txBody>
        </p:sp>
        <p:sp>
          <p:nvSpPr>
            <p:cNvPr id="4" name="TextBox 4"/>
            <p:cNvSpPr txBox="1"/>
            <p:nvPr/>
          </p:nvSpPr>
          <p:spPr>
            <a:xfrm>
              <a:off x="0" y="-38100"/>
              <a:ext cx="2957390" cy="2554106"/>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a:videoFile r:link="rId1"/>
          </p:nvPr>
        </p:nvPicPr>
        <p:blipFill>
          <a:blip r:embed="rId3"/>
          <a:stretch>
            <a:fillRect/>
          </a:stretch>
        </p:blipFill>
        <p:spPr>
          <a:xfrm>
            <a:off x="6583183" y="587381"/>
            <a:ext cx="5121633" cy="911223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D4FA8"/>
        </a:solidFill>
        <a:effectLst/>
      </p:bgPr>
    </p:bg>
    <p:spTree>
      <p:nvGrpSpPr>
        <p:cNvPr id="1" name=""/>
        <p:cNvGrpSpPr/>
        <p:nvPr/>
      </p:nvGrpSpPr>
      <p:grpSpPr>
        <a:xfrm>
          <a:off x="0" y="0"/>
          <a:ext cx="0" cy="0"/>
          <a:chOff x="0" y="0"/>
          <a:chExt cx="0" cy="0"/>
        </a:xfrm>
      </p:grpSpPr>
      <p:grpSp>
        <p:nvGrpSpPr>
          <p:cNvPr id="2" name="Group 2"/>
          <p:cNvGrpSpPr/>
          <p:nvPr/>
        </p:nvGrpSpPr>
        <p:grpSpPr>
          <a:xfrm>
            <a:off x="8977165" y="-1362585"/>
            <a:ext cx="14759955" cy="13736569"/>
            <a:chOff x="0" y="0"/>
            <a:chExt cx="812800" cy="756444"/>
          </a:xfrm>
        </p:grpSpPr>
        <p:sp>
          <p:nvSpPr>
            <p:cNvPr id="3" name="Freeform 3"/>
            <p:cNvSpPr/>
            <p:nvPr/>
          </p:nvSpPr>
          <p:spPr>
            <a:xfrm>
              <a:off x="0" y="0"/>
              <a:ext cx="812800" cy="756444"/>
            </a:xfrm>
            <a:custGeom>
              <a:avLst/>
              <a:gdLst/>
              <a:ahLst/>
              <a:cxnLst/>
              <a:rect l="l" t="t" r="r" b="b"/>
              <a:pathLst>
                <a:path w="812800" h="756444">
                  <a:moveTo>
                    <a:pt x="406400" y="0"/>
                  </a:moveTo>
                  <a:cubicBezTo>
                    <a:pt x="181951" y="0"/>
                    <a:pt x="0" y="169336"/>
                    <a:pt x="0" y="378222"/>
                  </a:cubicBezTo>
                  <a:cubicBezTo>
                    <a:pt x="0" y="587108"/>
                    <a:pt x="181951" y="756444"/>
                    <a:pt x="406400" y="756444"/>
                  </a:cubicBezTo>
                  <a:cubicBezTo>
                    <a:pt x="630849" y="756444"/>
                    <a:pt x="812800" y="587108"/>
                    <a:pt x="812800" y="378222"/>
                  </a:cubicBezTo>
                  <a:cubicBezTo>
                    <a:pt x="812800" y="169336"/>
                    <a:pt x="630849" y="0"/>
                    <a:pt x="406400" y="0"/>
                  </a:cubicBezTo>
                  <a:close/>
                </a:path>
              </a:pathLst>
            </a:custGeom>
            <a:solidFill>
              <a:srgbClr val="FFFFFF"/>
            </a:solidFill>
          </p:spPr>
          <p:txBody>
            <a:bodyPr/>
            <a:lstStyle/>
            <a:p>
              <a:endParaRPr lang="en-US"/>
            </a:p>
          </p:txBody>
        </p:sp>
        <p:sp>
          <p:nvSpPr>
            <p:cNvPr id="4" name="TextBox 4"/>
            <p:cNvSpPr txBox="1"/>
            <p:nvPr/>
          </p:nvSpPr>
          <p:spPr>
            <a:xfrm>
              <a:off x="76200" y="32817"/>
              <a:ext cx="660400" cy="65271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74584" y="5461171"/>
            <a:ext cx="8160479" cy="4405272"/>
            <a:chOff x="0" y="0"/>
            <a:chExt cx="2149262" cy="1160236"/>
          </a:xfrm>
        </p:grpSpPr>
        <p:sp>
          <p:nvSpPr>
            <p:cNvPr id="6" name="Freeform 6"/>
            <p:cNvSpPr/>
            <p:nvPr/>
          </p:nvSpPr>
          <p:spPr>
            <a:xfrm>
              <a:off x="0" y="0"/>
              <a:ext cx="2149262" cy="1160236"/>
            </a:xfrm>
            <a:custGeom>
              <a:avLst/>
              <a:gdLst/>
              <a:ahLst/>
              <a:cxnLst/>
              <a:rect l="l" t="t" r="r" b="b"/>
              <a:pathLst>
                <a:path w="2149262" h="1160236">
                  <a:moveTo>
                    <a:pt x="48384" y="0"/>
                  </a:moveTo>
                  <a:lnTo>
                    <a:pt x="2100878" y="0"/>
                  </a:lnTo>
                  <a:cubicBezTo>
                    <a:pt x="2113710" y="0"/>
                    <a:pt x="2126017" y="5098"/>
                    <a:pt x="2135091" y="14171"/>
                  </a:cubicBezTo>
                  <a:cubicBezTo>
                    <a:pt x="2144164" y="23245"/>
                    <a:pt x="2149262" y="35552"/>
                    <a:pt x="2149262" y="48384"/>
                  </a:cubicBezTo>
                  <a:lnTo>
                    <a:pt x="2149262" y="1111852"/>
                  </a:lnTo>
                  <a:cubicBezTo>
                    <a:pt x="2149262" y="1138574"/>
                    <a:pt x="2127600" y="1160236"/>
                    <a:pt x="2100878" y="1160236"/>
                  </a:cubicBezTo>
                  <a:lnTo>
                    <a:pt x="48384" y="1160236"/>
                  </a:lnTo>
                  <a:cubicBezTo>
                    <a:pt x="35552" y="1160236"/>
                    <a:pt x="23245" y="1155139"/>
                    <a:pt x="14171" y="1146065"/>
                  </a:cubicBezTo>
                  <a:cubicBezTo>
                    <a:pt x="5098" y="1136991"/>
                    <a:pt x="0" y="1124684"/>
                    <a:pt x="0" y="1111852"/>
                  </a:cubicBezTo>
                  <a:lnTo>
                    <a:pt x="0" y="48384"/>
                  </a:lnTo>
                  <a:cubicBezTo>
                    <a:pt x="0" y="35552"/>
                    <a:pt x="5098" y="23245"/>
                    <a:pt x="14171" y="14171"/>
                  </a:cubicBezTo>
                  <a:cubicBezTo>
                    <a:pt x="23245" y="5098"/>
                    <a:pt x="35552" y="0"/>
                    <a:pt x="48384" y="0"/>
                  </a:cubicBezTo>
                  <a:close/>
                </a:path>
              </a:pathLst>
            </a:custGeom>
            <a:solidFill>
              <a:srgbClr val="4F2683"/>
            </a:solidFill>
          </p:spPr>
          <p:txBody>
            <a:bodyPr/>
            <a:lstStyle/>
            <a:p>
              <a:endParaRPr lang="en-US"/>
            </a:p>
          </p:txBody>
        </p:sp>
        <p:sp>
          <p:nvSpPr>
            <p:cNvPr id="7" name="TextBox 7"/>
            <p:cNvSpPr txBox="1"/>
            <p:nvPr/>
          </p:nvSpPr>
          <p:spPr>
            <a:xfrm>
              <a:off x="0" y="-38100"/>
              <a:ext cx="2149262" cy="119833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2794141" y="81030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629244" y="551381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354021" y="613410"/>
            <a:ext cx="15986692" cy="944880"/>
          </a:xfrm>
          <a:prstGeom prst="rect">
            <a:avLst/>
          </a:prstGeom>
        </p:spPr>
        <p:txBody>
          <a:bodyPr lIns="0" tIns="0" rIns="0" bIns="0" rtlCol="0" anchor="t">
            <a:spAutoFit/>
          </a:bodyPr>
          <a:lstStyle/>
          <a:p>
            <a:pPr algn="l">
              <a:lnSpc>
                <a:spcPts val="6509"/>
              </a:lnSpc>
            </a:pPr>
            <a:r>
              <a:rPr lang="en-US" sz="6999" b="1">
                <a:solidFill>
                  <a:srgbClr val="FFFFFF"/>
                </a:solidFill>
                <a:latin typeface="Poppins Bold"/>
                <a:ea typeface="Poppins Bold"/>
                <a:cs typeface="Poppins Bold"/>
                <a:sym typeface="Poppins Bold"/>
              </a:rPr>
              <a:t>Project &amp; Deliverables</a:t>
            </a:r>
          </a:p>
        </p:txBody>
      </p:sp>
      <p:sp>
        <p:nvSpPr>
          <p:cNvPr id="11" name="TextBox 11"/>
          <p:cNvSpPr txBox="1"/>
          <p:nvPr/>
        </p:nvSpPr>
        <p:spPr>
          <a:xfrm>
            <a:off x="177139" y="2302696"/>
            <a:ext cx="6359302" cy="3108343"/>
          </a:xfrm>
          <a:prstGeom prst="rect">
            <a:avLst/>
          </a:prstGeom>
        </p:spPr>
        <p:txBody>
          <a:bodyPr lIns="0" tIns="0" rIns="0" bIns="0" rtlCol="0" anchor="t">
            <a:spAutoFit/>
          </a:bodyPr>
          <a:lstStyle/>
          <a:p>
            <a:pPr marL="500515" lvl="1" indent="-250258" algn="l">
              <a:lnSpc>
                <a:spcPts val="3106"/>
              </a:lnSpc>
              <a:buFont typeface="Arial"/>
              <a:buChar char="•"/>
            </a:pPr>
            <a:r>
              <a:rPr lang="en-US" sz="2318">
                <a:solidFill>
                  <a:srgbClr val="FFFFFF"/>
                </a:solidFill>
                <a:latin typeface="Poppins"/>
                <a:ea typeface="Poppins"/>
                <a:cs typeface="Poppins"/>
                <a:sym typeface="Poppins"/>
              </a:rPr>
              <a:t>Flow diverter stent use is still relatively novel, and large scale clinical guidelines remain limited</a:t>
            </a:r>
          </a:p>
          <a:p>
            <a:pPr algn="l">
              <a:lnSpc>
                <a:spcPts val="3106"/>
              </a:lnSpc>
            </a:pPr>
            <a:endParaRPr lang="en-US" sz="2318">
              <a:solidFill>
                <a:srgbClr val="FFFFFF"/>
              </a:solidFill>
              <a:latin typeface="Poppins"/>
              <a:ea typeface="Poppins"/>
              <a:cs typeface="Poppins"/>
              <a:sym typeface="Poppins"/>
            </a:endParaRPr>
          </a:p>
          <a:p>
            <a:pPr marL="500515" lvl="1" indent="-250258" algn="l">
              <a:lnSpc>
                <a:spcPts val="3106"/>
              </a:lnSpc>
              <a:buFont typeface="Arial"/>
              <a:buChar char="•"/>
            </a:pPr>
            <a:r>
              <a:rPr lang="en-US" sz="2318">
                <a:solidFill>
                  <a:srgbClr val="FFFFFF"/>
                </a:solidFill>
                <a:latin typeface="Poppins"/>
                <a:ea typeface="Poppins"/>
                <a:cs typeface="Poppins"/>
                <a:sym typeface="Poppins"/>
              </a:rPr>
              <a:t>This is specifically noted for the decision to treat or manage CCAs - Only 1 meta analysis for natural history</a:t>
            </a:r>
          </a:p>
          <a:p>
            <a:pPr algn="l">
              <a:lnSpc>
                <a:spcPts val="3106"/>
              </a:lnSpc>
            </a:pPr>
            <a:endParaRPr lang="en-US" sz="2318">
              <a:solidFill>
                <a:srgbClr val="FFFFFF"/>
              </a:solidFill>
              <a:latin typeface="Poppins"/>
              <a:ea typeface="Poppins"/>
              <a:cs typeface="Poppins"/>
              <a:sym typeface="Poppins"/>
            </a:endParaRPr>
          </a:p>
        </p:txBody>
      </p:sp>
      <p:sp>
        <p:nvSpPr>
          <p:cNvPr id="12" name="TextBox 12"/>
          <p:cNvSpPr txBox="1"/>
          <p:nvPr/>
        </p:nvSpPr>
        <p:spPr>
          <a:xfrm>
            <a:off x="735338" y="5684870"/>
            <a:ext cx="7612028" cy="3622238"/>
          </a:xfrm>
          <a:prstGeom prst="rect">
            <a:avLst/>
          </a:prstGeom>
        </p:spPr>
        <p:txBody>
          <a:bodyPr lIns="0" tIns="0" rIns="0" bIns="0" rtlCol="0" anchor="t">
            <a:spAutoFit/>
          </a:bodyPr>
          <a:lstStyle/>
          <a:p>
            <a:pPr algn="l">
              <a:lnSpc>
                <a:spcPts val="4120"/>
              </a:lnSpc>
            </a:pPr>
            <a:r>
              <a:rPr lang="en-US" sz="3074" b="1">
                <a:solidFill>
                  <a:srgbClr val="FFFFFF"/>
                </a:solidFill>
                <a:latin typeface="Poppins Bold"/>
                <a:ea typeface="Poppins Bold"/>
                <a:cs typeface="Poppins Bold"/>
                <a:sym typeface="Poppins Bold"/>
              </a:rPr>
              <a:t>Deliverable 1</a:t>
            </a:r>
            <a:r>
              <a:rPr lang="en-US" sz="3074">
                <a:solidFill>
                  <a:srgbClr val="FFFFFF"/>
                </a:solidFill>
                <a:latin typeface="Poppins"/>
                <a:ea typeface="Poppins"/>
                <a:cs typeface="Poppins"/>
                <a:sym typeface="Poppins"/>
              </a:rPr>
              <a:t>: A literature review for FDS use on cavernous segment aneuysms</a:t>
            </a:r>
          </a:p>
          <a:p>
            <a:pPr algn="l">
              <a:lnSpc>
                <a:spcPts val="4120"/>
              </a:lnSpc>
            </a:pPr>
            <a:endParaRPr lang="en-US" sz="3074">
              <a:solidFill>
                <a:srgbClr val="FFFFFF"/>
              </a:solidFill>
              <a:latin typeface="Poppins"/>
              <a:ea typeface="Poppins"/>
              <a:cs typeface="Poppins"/>
              <a:sym typeface="Poppins"/>
            </a:endParaRPr>
          </a:p>
          <a:p>
            <a:pPr algn="l">
              <a:lnSpc>
                <a:spcPts val="4120"/>
              </a:lnSpc>
            </a:pPr>
            <a:r>
              <a:rPr lang="en-US" sz="3074" b="1">
                <a:solidFill>
                  <a:srgbClr val="FFFFFF"/>
                </a:solidFill>
                <a:latin typeface="Poppins Bold"/>
                <a:ea typeface="Poppins Bold"/>
                <a:cs typeface="Poppins Bold"/>
                <a:sym typeface="Poppins Bold"/>
              </a:rPr>
              <a:t>Deliverable 2</a:t>
            </a:r>
            <a:r>
              <a:rPr lang="en-US" sz="3074">
                <a:solidFill>
                  <a:srgbClr val="FFFFFF"/>
                </a:solidFill>
                <a:latin typeface="Poppins"/>
                <a:ea typeface="Poppins"/>
                <a:cs typeface="Poppins"/>
                <a:sym typeface="Poppins"/>
              </a:rPr>
              <a:t>: A power analysis based on previous literature to outline estimated sample size requirements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5351" y="1563559"/>
            <a:ext cx="3840572" cy="1671837"/>
            <a:chOff x="0" y="0"/>
            <a:chExt cx="1867177" cy="812800"/>
          </a:xfrm>
        </p:grpSpPr>
        <p:sp>
          <p:nvSpPr>
            <p:cNvPr id="3" name="Freeform 3"/>
            <p:cNvSpPr/>
            <p:nvPr/>
          </p:nvSpPr>
          <p:spPr>
            <a:xfrm>
              <a:off x="0" y="0"/>
              <a:ext cx="1867177" cy="812800"/>
            </a:xfrm>
            <a:custGeom>
              <a:avLst/>
              <a:gdLst/>
              <a:ahLst/>
              <a:cxnLst/>
              <a:rect l="l" t="t" r="r" b="b"/>
              <a:pathLst>
                <a:path w="1867177" h="812800">
                  <a:moveTo>
                    <a:pt x="933589" y="0"/>
                  </a:moveTo>
                  <a:cubicBezTo>
                    <a:pt x="417982" y="0"/>
                    <a:pt x="0" y="181951"/>
                    <a:pt x="0" y="406400"/>
                  </a:cubicBezTo>
                  <a:cubicBezTo>
                    <a:pt x="0" y="630849"/>
                    <a:pt x="417982" y="812800"/>
                    <a:pt x="933589" y="812800"/>
                  </a:cubicBezTo>
                  <a:cubicBezTo>
                    <a:pt x="1449195" y="812800"/>
                    <a:pt x="1867177" y="630849"/>
                    <a:pt x="1867177" y="406400"/>
                  </a:cubicBezTo>
                  <a:cubicBezTo>
                    <a:pt x="1867177" y="181951"/>
                    <a:pt x="1449195" y="0"/>
                    <a:pt x="933589" y="0"/>
                  </a:cubicBezTo>
                  <a:close/>
                </a:path>
              </a:pathLst>
            </a:custGeom>
            <a:solidFill>
              <a:srgbClr val="6D4FA8"/>
            </a:solidFill>
          </p:spPr>
          <p:txBody>
            <a:bodyPr/>
            <a:lstStyle/>
            <a:p>
              <a:endParaRPr lang="en-US"/>
            </a:p>
          </p:txBody>
        </p:sp>
        <p:sp>
          <p:nvSpPr>
            <p:cNvPr id="4" name="TextBox 4"/>
            <p:cNvSpPr txBox="1"/>
            <p:nvPr/>
          </p:nvSpPr>
          <p:spPr>
            <a:xfrm>
              <a:off x="175048" y="38100"/>
              <a:ext cx="1517082" cy="698500"/>
            </a:xfrm>
            <a:prstGeom prst="rect">
              <a:avLst/>
            </a:prstGeom>
          </p:spPr>
          <p:txBody>
            <a:bodyPr lIns="69566" tIns="69566" rIns="69566" bIns="69566" rtlCol="0" anchor="ctr"/>
            <a:lstStyle/>
            <a:p>
              <a:pPr algn="ctr">
                <a:lnSpc>
                  <a:spcPts val="2659"/>
                </a:lnSpc>
              </a:pPr>
              <a:endParaRPr/>
            </a:p>
          </p:txBody>
        </p:sp>
      </p:grpSp>
      <p:sp>
        <p:nvSpPr>
          <p:cNvPr id="5" name="TextBox 5"/>
          <p:cNvSpPr txBox="1"/>
          <p:nvPr/>
        </p:nvSpPr>
        <p:spPr>
          <a:xfrm>
            <a:off x="509323" y="2231193"/>
            <a:ext cx="5232628" cy="412666"/>
          </a:xfrm>
          <a:prstGeom prst="rect">
            <a:avLst/>
          </a:prstGeom>
        </p:spPr>
        <p:txBody>
          <a:bodyPr lIns="0" tIns="0" rIns="0" bIns="0" rtlCol="0" anchor="t">
            <a:spAutoFit/>
          </a:bodyPr>
          <a:lstStyle/>
          <a:p>
            <a:pPr algn="ctr">
              <a:lnSpc>
                <a:spcPts val="2998"/>
              </a:lnSpc>
            </a:pPr>
            <a:r>
              <a:rPr lang="en-US" sz="3223">
                <a:solidFill>
                  <a:srgbClr val="FFFFFF"/>
                </a:solidFill>
                <a:latin typeface="Archivo Black"/>
                <a:ea typeface="Archivo Black"/>
                <a:cs typeface="Archivo Black"/>
                <a:sym typeface="Archivo Black"/>
              </a:rPr>
              <a:t>Introduction</a:t>
            </a:r>
          </a:p>
        </p:txBody>
      </p:sp>
      <p:grpSp>
        <p:nvGrpSpPr>
          <p:cNvPr id="6" name="Group 6"/>
          <p:cNvGrpSpPr/>
          <p:nvPr/>
        </p:nvGrpSpPr>
        <p:grpSpPr>
          <a:xfrm>
            <a:off x="7243620" y="1563559"/>
            <a:ext cx="3840572" cy="1671837"/>
            <a:chOff x="0" y="0"/>
            <a:chExt cx="1867177" cy="812800"/>
          </a:xfrm>
        </p:grpSpPr>
        <p:sp>
          <p:nvSpPr>
            <p:cNvPr id="7" name="Freeform 7"/>
            <p:cNvSpPr/>
            <p:nvPr/>
          </p:nvSpPr>
          <p:spPr>
            <a:xfrm>
              <a:off x="0" y="0"/>
              <a:ext cx="1867177" cy="812800"/>
            </a:xfrm>
            <a:custGeom>
              <a:avLst/>
              <a:gdLst/>
              <a:ahLst/>
              <a:cxnLst/>
              <a:rect l="l" t="t" r="r" b="b"/>
              <a:pathLst>
                <a:path w="1867177" h="812800">
                  <a:moveTo>
                    <a:pt x="933589" y="0"/>
                  </a:moveTo>
                  <a:cubicBezTo>
                    <a:pt x="417982" y="0"/>
                    <a:pt x="0" y="181951"/>
                    <a:pt x="0" y="406400"/>
                  </a:cubicBezTo>
                  <a:cubicBezTo>
                    <a:pt x="0" y="630849"/>
                    <a:pt x="417982" y="812800"/>
                    <a:pt x="933589" y="812800"/>
                  </a:cubicBezTo>
                  <a:cubicBezTo>
                    <a:pt x="1449195" y="812800"/>
                    <a:pt x="1867177" y="630849"/>
                    <a:pt x="1867177" y="406400"/>
                  </a:cubicBezTo>
                  <a:cubicBezTo>
                    <a:pt x="1867177" y="181951"/>
                    <a:pt x="1449195" y="0"/>
                    <a:pt x="933589" y="0"/>
                  </a:cubicBezTo>
                  <a:close/>
                </a:path>
              </a:pathLst>
            </a:custGeom>
            <a:solidFill>
              <a:srgbClr val="6D4FA8"/>
            </a:solidFill>
          </p:spPr>
          <p:txBody>
            <a:bodyPr/>
            <a:lstStyle/>
            <a:p>
              <a:endParaRPr lang="en-US"/>
            </a:p>
          </p:txBody>
        </p:sp>
        <p:sp>
          <p:nvSpPr>
            <p:cNvPr id="8" name="TextBox 8"/>
            <p:cNvSpPr txBox="1"/>
            <p:nvPr/>
          </p:nvSpPr>
          <p:spPr>
            <a:xfrm>
              <a:off x="175048" y="38100"/>
              <a:ext cx="1517082" cy="698500"/>
            </a:xfrm>
            <a:prstGeom prst="rect">
              <a:avLst/>
            </a:prstGeom>
          </p:spPr>
          <p:txBody>
            <a:bodyPr lIns="69566" tIns="69566" rIns="69566" bIns="69566" rtlCol="0" anchor="ctr"/>
            <a:lstStyle/>
            <a:p>
              <a:pPr algn="ctr">
                <a:lnSpc>
                  <a:spcPts val="2660"/>
                </a:lnSpc>
              </a:pPr>
              <a:endParaRPr/>
            </a:p>
          </p:txBody>
        </p:sp>
      </p:grpSp>
      <p:sp>
        <p:nvSpPr>
          <p:cNvPr id="9" name="TextBox 9"/>
          <p:cNvSpPr txBox="1"/>
          <p:nvPr/>
        </p:nvSpPr>
        <p:spPr>
          <a:xfrm>
            <a:off x="6547592" y="2231244"/>
            <a:ext cx="5232628" cy="412615"/>
          </a:xfrm>
          <a:prstGeom prst="rect">
            <a:avLst/>
          </a:prstGeom>
        </p:spPr>
        <p:txBody>
          <a:bodyPr lIns="0" tIns="0" rIns="0" bIns="0" rtlCol="0" anchor="t">
            <a:spAutoFit/>
          </a:bodyPr>
          <a:lstStyle/>
          <a:p>
            <a:pPr algn="ctr">
              <a:lnSpc>
                <a:spcPts val="2998"/>
              </a:lnSpc>
            </a:pPr>
            <a:r>
              <a:rPr lang="en-US" sz="3223">
                <a:solidFill>
                  <a:srgbClr val="FFFFFF"/>
                </a:solidFill>
                <a:latin typeface="Archivo Black"/>
                <a:ea typeface="Archivo Black"/>
                <a:cs typeface="Archivo Black"/>
                <a:sym typeface="Archivo Black"/>
              </a:rPr>
              <a:t>Methods</a:t>
            </a:r>
          </a:p>
        </p:txBody>
      </p:sp>
      <p:grpSp>
        <p:nvGrpSpPr>
          <p:cNvPr id="10" name="Group 10"/>
          <p:cNvGrpSpPr/>
          <p:nvPr/>
        </p:nvGrpSpPr>
        <p:grpSpPr>
          <a:xfrm>
            <a:off x="13281889" y="1563559"/>
            <a:ext cx="3840572" cy="1671837"/>
            <a:chOff x="0" y="0"/>
            <a:chExt cx="1867177" cy="812800"/>
          </a:xfrm>
        </p:grpSpPr>
        <p:sp>
          <p:nvSpPr>
            <p:cNvPr id="11" name="Freeform 11"/>
            <p:cNvSpPr/>
            <p:nvPr/>
          </p:nvSpPr>
          <p:spPr>
            <a:xfrm>
              <a:off x="0" y="0"/>
              <a:ext cx="1867177" cy="812800"/>
            </a:xfrm>
            <a:custGeom>
              <a:avLst/>
              <a:gdLst/>
              <a:ahLst/>
              <a:cxnLst/>
              <a:rect l="l" t="t" r="r" b="b"/>
              <a:pathLst>
                <a:path w="1867177" h="812800">
                  <a:moveTo>
                    <a:pt x="933589" y="0"/>
                  </a:moveTo>
                  <a:cubicBezTo>
                    <a:pt x="417982" y="0"/>
                    <a:pt x="0" y="181951"/>
                    <a:pt x="0" y="406400"/>
                  </a:cubicBezTo>
                  <a:cubicBezTo>
                    <a:pt x="0" y="630849"/>
                    <a:pt x="417982" y="812800"/>
                    <a:pt x="933589" y="812800"/>
                  </a:cubicBezTo>
                  <a:cubicBezTo>
                    <a:pt x="1449195" y="812800"/>
                    <a:pt x="1867177" y="630849"/>
                    <a:pt x="1867177" y="406400"/>
                  </a:cubicBezTo>
                  <a:cubicBezTo>
                    <a:pt x="1867177" y="181951"/>
                    <a:pt x="1449195" y="0"/>
                    <a:pt x="933589" y="0"/>
                  </a:cubicBezTo>
                  <a:close/>
                </a:path>
              </a:pathLst>
            </a:custGeom>
            <a:solidFill>
              <a:srgbClr val="6D4FA8"/>
            </a:solidFill>
          </p:spPr>
          <p:txBody>
            <a:bodyPr/>
            <a:lstStyle/>
            <a:p>
              <a:endParaRPr lang="en-US"/>
            </a:p>
          </p:txBody>
        </p:sp>
        <p:sp>
          <p:nvSpPr>
            <p:cNvPr id="12" name="TextBox 12"/>
            <p:cNvSpPr txBox="1"/>
            <p:nvPr/>
          </p:nvSpPr>
          <p:spPr>
            <a:xfrm>
              <a:off x="175048" y="38100"/>
              <a:ext cx="1517082" cy="698500"/>
            </a:xfrm>
            <a:prstGeom prst="rect">
              <a:avLst/>
            </a:prstGeom>
          </p:spPr>
          <p:txBody>
            <a:bodyPr lIns="69566" tIns="69566" rIns="69566" bIns="69566" rtlCol="0" anchor="ctr"/>
            <a:lstStyle/>
            <a:p>
              <a:pPr algn="ctr">
                <a:lnSpc>
                  <a:spcPts val="2660"/>
                </a:lnSpc>
              </a:pPr>
              <a:endParaRPr/>
            </a:p>
          </p:txBody>
        </p:sp>
      </p:grpSp>
      <p:sp>
        <p:nvSpPr>
          <p:cNvPr id="13" name="TextBox 13"/>
          <p:cNvSpPr txBox="1"/>
          <p:nvPr/>
        </p:nvSpPr>
        <p:spPr>
          <a:xfrm>
            <a:off x="12585861" y="2231244"/>
            <a:ext cx="5232628" cy="412666"/>
          </a:xfrm>
          <a:prstGeom prst="rect">
            <a:avLst/>
          </a:prstGeom>
        </p:spPr>
        <p:txBody>
          <a:bodyPr lIns="0" tIns="0" rIns="0" bIns="0" rtlCol="0" anchor="t">
            <a:spAutoFit/>
          </a:bodyPr>
          <a:lstStyle/>
          <a:p>
            <a:pPr algn="ctr">
              <a:lnSpc>
                <a:spcPts val="2998"/>
              </a:lnSpc>
            </a:pPr>
            <a:r>
              <a:rPr lang="en-US" sz="3223">
                <a:solidFill>
                  <a:srgbClr val="FFFFFF"/>
                </a:solidFill>
                <a:latin typeface="Archivo Black"/>
                <a:ea typeface="Archivo Black"/>
                <a:cs typeface="Archivo Black"/>
                <a:sym typeface="Archivo Black"/>
              </a:rPr>
              <a:t>Results</a:t>
            </a:r>
          </a:p>
        </p:txBody>
      </p:sp>
      <p:grpSp>
        <p:nvGrpSpPr>
          <p:cNvPr id="14" name="Group 14"/>
          <p:cNvGrpSpPr/>
          <p:nvPr/>
        </p:nvGrpSpPr>
        <p:grpSpPr>
          <a:xfrm>
            <a:off x="264625" y="3378271"/>
            <a:ext cx="5678973" cy="6740625"/>
            <a:chOff x="0" y="0"/>
            <a:chExt cx="1495697" cy="1775309"/>
          </a:xfrm>
        </p:grpSpPr>
        <p:sp>
          <p:nvSpPr>
            <p:cNvPr id="15" name="Freeform 15"/>
            <p:cNvSpPr/>
            <p:nvPr/>
          </p:nvSpPr>
          <p:spPr>
            <a:xfrm>
              <a:off x="0" y="0"/>
              <a:ext cx="1495697" cy="1775309"/>
            </a:xfrm>
            <a:custGeom>
              <a:avLst/>
              <a:gdLst/>
              <a:ahLst/>
              <a:cxnLst/>
              <a:rect l="l" t="t" r="r" b="b"/>
              <a:pathLst>
                <a:path w="1495697" h="1775309">
                  <a:moveTo>
                    <a:pt x="43624" y="0"/>
                  </a:moveTo>
                  <a:lnTo>
                    <a:pt x="1452072" y="0"/>
                  </a:lnTo>
                  <a:cubicBezTo>
                    <a:pt x="1463642" y="0"/>
                    <a:pt x="1474738" y="4596"/>
                    <a:pt x="1482919" y="12777"/>
                  </a:cubicBezTo>
                  <a:cubicBezTo>
                    <a:pt x="1491101" y="20958"/>
                    <a:pt x="1495697" y="32054"/>
                    <a:pt x="1495697" y="43624"/>
                  </a:cubicBezTo>
                  <a:lnTo>
                    <a:pt x="1495697" y="1731684"/>
                  </a:lnTo>
                  <a:cubicBezTo>
                    <a:pt x="1495697" y="1743254"/>
                    <a:pt x="1491101" y="1754350"/>
                    <a:pt x="1482919" y="1762531"/>
                  </a:cubicBezTo>
                  <a:cubicBezTo>
                    <a:pt x="1474738" y="1770713"/>
                    <a:pt x="1463642" y="1775309"/>
                    <a:pt x="1452072" y="1775309"/>
                  </a:cubicBezTo>
                  <a:lnTo>
                    <a:pt x="43624" y="1775309"/>
                  </a:lnTo>
                  <a:cubicBezTo>
                    <a:pt x="32054" y="1775309"/>
                    <a:pt x="20958" y="1770713"/>
                    <a:pt x="12777" y="1762531"/>
                  </a:cubicBezTo>
                  <a:cubicBezTo>
                    <a:pt x="4596" y="1754350"/>
                    <a:pt x="0" y="1743254"/>
                    <a:pt x="0" y="1731684"/>
                  </a:cubicBezTo>
                  <a:lnTo>
                    <a:pt x="0" y="43624"/>
                  </a:lnTo>
                  <a:cubicBezTo>
                    <a:pt x="0" y="32054"/>
                    <a:pt x="4596" y="20958"/>
                    <a:pt x="12777" y="12777"/>
                  </a:cubicBezTo>
                  <a:cubicBezTo>
                    <a:pt x="20958" y="4596"/>
                    <a:pt x="32054" y="0"/>
                    <a:pt x="43624" y="0"/>
                  </a:cubicBezTo>
                  <a:close/>
                </a:path>
              </a:pathLst>
            </a:custGeom>
            <a:solidFill>
              <a:srgbClr val="6D4FA8"/>
            </a:solidFill>
          </p:spPr>
          <p:txBody>
            <a:bodyPr/>
            <a:lstStyle/>
            <a:p>
              <a:endParaRPr lang="en-US"/>
            </a:p>
          </p:txBody>
        </p:sp>
        <p:sp>
          <p:nvSpPr>
            <p:cNvPr id="16" name="TextBox 16"/>
            <p:cNvSpPr txBox="1"/>
            <p:nvPr/>
          </p:nvSpPr>
          <p:spPr>
            <a:xfrm>
              <a:off x="0" y="-38100"/>
              <a:ext cx="1495697" cy="1813409"/>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361234" y="3764570"/>
            <a:ext cx="5528804" cy="2984014"/>
          </a:xfrm>
          <a:prstGeom prst="rect">
            <a:avLst/>
          </a:prstGeom>
        </p:spPr>
        <p:txBody>
          <a:bodyPr lIns="0" tIns="0" rIns="0" bIns="0" rtlCol="0" anchor="t">
            <a:spAutoFit/>
          </a:bodyPr>
          <a:lstStyle/>
          <a:p>
            <a:pPr marL="545653" lvl="1" indent="-272827" algn="l">
              <a:lnSpc>
                <a:spcPts val="3386"/>
              </a:lnSpc>
              <a:buFont typeface="Arial"/>
              <a:buChar char="•"/>
            </a:pPr>
            <a:r>
              <a:rPr lang="en-US" sz="2527">
                <a:solidFill>
                  <a:srgbClr val="FFFFFF"/>
                </a:solidFill>
                <a:latin typeface="Garet"/>
                <a:ea typeface="Garet"/>
                <a:cs typeface="Garet"/>
                <a:sym typeface="Garet"/>
              </a:rPr>
              <a:t>Limited data availability for FDS use on CCAAs.</a:t>
            </a:r>
          </a:p>
          <a:p>
            <a:pPr algn="l">
              <a:lnSpc>
                <a:spcPts val="3386"/>
              </a:lnSpc>
            </a:pPr>
            <a:endParaRPr lang="en-US" sz="2527">
              <a:solidFill>
                <a:srgbClr val="FFFFFF"/>
              </a:solidFill>
              <a:latin typeface="Garet"/>
              <a:ea typeface="Garet"/>
              <a:cs typeface="Garet"/>
              <a:sym typeface="Garet"/>
            </a:endParaRPr>
          </a:p>
          <a:p>
            <a:pPr marL="545653" lvl="1" indent="-272827" algn="l">
              <a:lnSpc>
                <a:spcPts val="3386"/>
              </a:lnSpc>
              <a:buFont typeface="Arial"/>
              <a:buChar char="•"/>
            </a:pPr>
            <a:r>
              <a:rPr lang="en-US" sz="2527">
                <a:solidFill>
                  <a:srgbClr val="FFFFFF"/>
                </a:solidFill>
                <a:latin typeface="Garet"/>
                <a:ea typeface="Garet"/>
                <a:cs typeface="Garet"/>
                <a:sym typeface="Garet"/>
              </a:rPr>
              <a:t>Supported their original literature search and found similar gap in the literature</a:t>
            </a:r>
          </a:p>
          <a:p>
            <a:pPr algn="l">
              <a:lnSpc>
                <a:spcPts val="3386"/>
              </a:lnSpc>
            </a:pPr>
            <a:endParaRPr lang="en-US" sz="2527">
              <a:solidFill>
                <a:srgbClr val="FFFFFF"/>
              </a:solidFill>
              <a:latin typeface="Garet"/>
              <a:ea typeface="Garet"/>
              <a:cs typeface="Garet"/>
              <a:sym typeface="Garet"/>
            </a:endParaRPr>
          </a:p>
        </p:txBody>
      </p:sp>
      <p:grpSp>
        <p:nvGrpSpPr>
          <p:cNvPr id="18" name="Group 18"/>
          <p:cNvGrpSpPr/>
          <p:nvPr/>
        </p:nvGrpSpPr>
        <p:grpSpPr>
          <a:xfrm>
            <a:off x="6305549" y="3346560"/>
            <a:ext cx="5676902" cy="6740625"/>
            <a:chOff x="0" y="0"/>
            <a:chExt cx="1495151" cy="1775309"/>
          </a:xfrm>
        </p:grpSpPr>
        <p:sp>
          <p:nvSpPr>
            <p:cNvPr id="19" name="Freeform 19"/>
            <p:cNvSpPr/>
            <p:nvPr/>
          </p:nvSpPr>
          <p:spPr>
            <a:xfrm>
              <a:off x="0" y="0"/>
              <a:ext cx="1495151" cy="1775309"/>
            </a:xfrm>
            <a:custGeom>
              <a:avLst/>
              <a:gdLst/>
              <a:ahLst/>
              <a:cxnLst/>
              <a:rect l="l" t="t" r="r" b="b"/>
              <a:pathLst>
                <a:path w="1495151" h="1775309">
                  <a:moveTo>
                    <a:pt x="43640" y="0"/>
                  </a:moveTo>
                  <a:lnTo>
                    <a:pt x="1451511" y="0"/>
                  </a:lnTo>
                  <a:cubicBezTo>
                    <a:pt x="1475613" y="0"/>
                    <a:pt x="1495151" y="19538"/>
                    <a:pt x="1495151" y="43640"/>
                  </a:cubicBezTo>
                  <a:lnTo>
                    <a:pt x="1495151" y="1731669"/>
                  </a:lnTo>
                  <a:cubicBezTo>
                    <a:pt x="1495151" y="1743243"/>
                    <a:pt x="1490553" y="1754343"/>
                    <a:pt x="1482369" y="1762527"/>
                  </a:cubicBezTo>
                  <a:cubicBezTo>
                    <a:pt x="1474185" y="1770711"/>
                    <a:pt x="1463085" y="1775309"/>
                    <a:pt x="1451511" y="1775309"/>
                  </a:cubicBezTo>
                  <a:lnTo>
                    <a:pt x="43640" y="1775309"/>
                  </a:lnTo>
                  <a:cubicBezTo>
                    <a:pt x="19538" y="1775309"/>
                    <a:pt x="0" y="1755770"/>
                    <a:pt x="0" y="1731669"/>
                  </a:cubicBezTo>
                  <a:lnTo>
                    <a:pt x="0" y="43640"/>
                  </a:lnTo>
                  <a:cubicBezTo>
                    <a:pt x="0" y="19538"/>
                    <a:pt x="19538" y="0"/>
                    <a:pt x="43640" y="0"/>
                  </a:cubicBezTo>
                  <a:close/>
                </a:path>
              </a:pathLst>
            </a:custGeom>
            <a:solidFill>
              <a:srgbClr val="6D4FA8"/>
            </a:solidFill>
          </p:spPr>
          <p:txBody>
            <a:bodyPr/>
            <a:lstStyle/>
            <a:p>
              <a:endParaRPr lang="en-US"/>
            </a:p>
          </p:txBody>
        </p:sp>
        <p:sp>
          <p:nvSpPr>
            <p:cNvPr id="20" name="TextBox 20"/>
            <p:cNvSpPr txBox="1"/>
            <p:nvPr/>
          </p:nvSpPr>
          <p:spPr>
            <a:xfrm>
              <a:off x="0" y="-38100"/>
              <a:ext cx="1495151" cy="1813409"/>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6720220" y="3755045"/>
            <a:ext cx="4847561" cy="3346450"/>
          </a:xfrm>
          <a:prstGeom prst="rect">
            <a:avLst/>
          </a:prstGeom>
        </p:spPr>
        <p:txBody>
          <a:bodyPr lIns="0" tIns="0" rIns="0" bIns="0" rtlCol="0" anchor="t">
            <a:spAutoFit/>
          </a:bodyPr>
          <a:lstStyle/>
          <a:p>
            <a:pPr marL="539749" lvl="1" indent="-269875" algn="l">
              <a:lnSpc>
                <a:spcPts val="3349"/>
              </a:lnSpc>
              <a:buFont typeface="Arial"/>
              <a:buChar char="•"/>
            </a:pPr>
            <a:r>
              <a:rPr lang="en-US" sz="2499">
                <a:solidFill>
                  <a:srgbClr val="FFFFFF"/>
                </a:solidFill>
                <a:latin typeface="Garet"/>
                <a:ea typeface="Garet"/>
                <a:cs typeface="Garet"/>
                <a:sym typeface="Garet"/>
              </a:rPr>
              <a:t>Searched Pubmed Google Scholar</a:t>
            </a:r>
          </a:p>
          <a:p>
            <a:pPr algn="l">
              <a:lnSpc>
                <a:spcPts val="3349"/>
              </a:lnSpc>
            </a:pPr>
            <a:endParaRPr lang="en-US" sz="2499">
              <a:solidFill>
                <a:srgbClr val="FFFFFF"/>
              </a:solidFill>
              <a:latin typeface="Garet"/>
              <a:ea typeface="Garet"/>
              <a:cs typeface="Garet"/>
              <a:sym typeface="Garet"/>
            </a:endParaRPr>
          </a:p>
          <a:p>
            <a:pPr marL="539749" lvl="1" indent="-269875" algn="l">
              <a:lnSpc>
                <a:spcPts val="3349"/>
              </a:lnSpc>
              <a:buFont typeface="Arial"/>
              <a:buChar char="•"/>
            </a:pPr>
            <a:r>
              <a:rPr lang="en-US" sz="2499">
                <a:solidFill>
                  <a:srgbClr val="FFFFFF"/>
                </a:solidFill>
                <a:latin typeface="Garet"/>
                <a:ea typeface="Garet"/>
                <a:cs typeface="Garet"/>
                <a:sym typeface="Garet"/>
              </a:rPr>
              <a:t>Terms such as “</a:t>
            </a:r>
            <a:r>
              <a:rPr lang="en-US" sz="2499" b="1">
                <a:solidFill>
                  <a:srgbClr val="FFFFFF"/>
                </a:solidFill>
                <a:latin typeface="Garet Bold"/>
                <a:ea typeface="Garet Bold"/>
                <a:cs typeface="Garet Bold"/>
                <a:sym typeface="Garet Bold"/>
              </a:rPr>
              <a:t>CCAA</a:t>
            </a:r>
            <a:r>
              <a:rPr lang="en-US" sz="2499">
                <a:solidFill>
                  <a:srgbClr val="FFFFFF"/>
                </a:solidFill>
                <a:latin typeface="Garet"/>
                <a:ea typeface="Garet"/>
                <a:cs typeface="Garet"/>
                <a:sym typeface="Garet"/>
              </a:rPr>
              <a:t>”, “</a:t>
            </a:r>
            <a:r>
              <a:rPr lang="en-US" sz="2499" b="1">
                <a:solidFill>
                  <a:srgbClr val="FFFFFF"/>
                </a:solidFill>
                <a:latin typeface="Garet Bold"/>
                <a:ea typeface="Garet Bold"/>
                <a:cs typeface="Garet Bold"/>
                <a:sym typeface="Garet Bold"/>
              </a:rPr>
              <a:t>Cavernous Segment</a:t>
            </a:r>
            <a:r>
              <a:rPr lang="en-US" sz="2499">
                <a:solidFill>
                  <a:srgbClr val="FFFFFF"/>
                </a:solidFill>
                <a:latin typeface="Garet"/>
                <a:ea typeface="Garet"/>
                <a:cs typeface="Garet"/>
                <a:sym typeface="Garet"/>
              </a:rPr>
              <a:t>”,”</a:t>
            </a:r>
            <a:r>
              <a:rPr lang="en-US" sz="2499" b="1">
                <a:solidFill>
                  <a:srgbClr val="FFFFFF"/>
                </a:solidFill>
                <a:latin typeface="Garet Bold"/>
                <a:ea typeface="Garet Bold"/>
                <a:cs typeface="Garet Bold"/>
                <a:sym typeface="Garet Bold"/>
              </a:rPr>
              <a:t>flow diversion</a:t>
            </a:r>
            <a:r>
              <a:rPr lang="en-US" sz="2499">
                <a:solidFill>
                  <a:srgbClr val="FFFFFF"/>
                </a:solidFill>
                <a:latin typeface="Garet"/>
                <a:ea typeface="Garet"/>
                <a:cs typeface="Garet"/>
                <a:sym typeface="Garet"/>
              </a:rPr>
              <a:t>”, “</a:t>
            </a:r>
            <a:r>
              <a:rPr lang="en-US" sz="2499" b="1">
                <a:solidFill>
                  <a:srgbClr val="FFFFFF"/>
                </a:solidFill>
                <a:latin typeface="Garet Bold"/>
                <a:ea typeface="Garet Bold"/>
                <a:cs typeface="Garet Bold"/>
                <a:sym typeface="Garet Bold"/>
              </a:rPr>
              <a:t>Pipeline device</a:t>
            </a:r>
            <a:r>
              <a:rPr lang="en-US" sz="2499">
                <a:solidFill>
                  <a:srgbClr val="FFFFFF"/>
                </a:solidFill>
                <a:latin typeface="Garet"/>
                <a:ea typeface="Garet"/>
                <a:cs typeface="Garet"/>
                <a:sym typeface="Garet"/>
              </a:rPr>
              <a:t>”</a:t>
            </a:r>
          </a:p>
          <a:p>
            <a:pPr algn="l">
              <a:lnSpc>
                <a:spcPts val="3349"/>
              </a:lnSpc>
            </a:pPr>
            <a:endParaRPr lang="en-US" sz="2499">
              <a:solidFill>
                <a:srgbClr val="FFFFFF"/>
              </a:solidFill>
              <a:latin typeface="Garet"/>
              <a:ea typeface="Garet"/>
              <a:cs typeface="Garet"/>
              <a:sym typeface="Garet"/>
            </a:endParaRPr>
          </a:p>
        </p:txBody>
      </p:sp>
      <p:grpSp>
        <p:nvGrpSpPr>
          <p:cNvPr id="22" name="Group 22"/>
          <p:cNvGrpSpPr/>
          <p:nvPr/>
        </p:nvGrpSpPr>
        <p:grpSpPr>
          <a:xfrm>
            <a:off x="12348815" y="3378271"/>
            <a:ext cx="5706721" cy="6677203"/>
            <a:chOff x="0" y="0"/>
            <a:chExt cx="1503005" cy="1758605"/>
          </a:xfrm>
        </p:grpSpPr>
        <p:sp>
          <p:nvSpPr>
            <p:cNvPr id="23" name="Freeform 23"/>
            <p:cNvSpPr/>
            <p:nvPr/>
          </p:nvSpPr>
          <p:spPr>
            <a:xfrm>
              <a:off x="0" y="0"/>
              <a:ext cx="1503005" cy="1758605"/>
            </a:xfrm>
            <a:custGeom>
              <a:avLst/>
              <a:gdLst/>
              <a:ahLst/>
              <a:cxnLst/>
              <a:rect l="l" t="t" r="r" b="b"/>
              <a:pathLst>
                <a:path w="1503005" h="1758605">
                  <a:moveTo>
                    <a:pt x="43412" y="0"/>
                  </a:moveTo>
                  <a:lnTo>
                    <a:pt x="1459592" y="0"/>
                  </a:lnTo>
                  <a:cubicBezTo>
                    <a:pt x="1471106" y="0"/>
                    <a:pt x="1482148" y="4574"/>
                    <a:pt x="1490289" y="12715"/>
                  </a:cubicBezTo>
                  <a:cubicBezTo>
                    <a:pt x="1498431" y="20857"/>
                    <a:pt x="1503005" y="31899"/>
                    <a:pt x="1503005" y="43412"/>
                  </a:cubicBezTo>
                  <a:lnTo>
                    <a:pt x="1503005" y="1715193"/>
                  </a:lnTo>
                  <a:cubicBezTo>
                    <a:pt x="1503005" y="1726706"/>
                    <a:pt x="1498431" y="1737749"/>
                    <a:pt x="1490289" y="1745890"/>
                  </a:cubicBezTo>
                  <a:cubicBezTo>
                    <a:pt x="1482148" y="1754031"/>
                    <a:pt x="1471106" y="1758605"/>
                    <a:pt x="1459592" y="1758605"/>
                  </a:cubicBezTo>
                  <a:lnTo>
                    <a:pt x="43412" y="1758605"/>
                  </a:lnTo>
                  <a:cubicBezTo>
                    <a:pt x="31899" y="1758605"/>
                    <a:pt x="20857" y="1754031"/>
                    <a:pt x="12715" y="1745890"/>
                  </a:cubicBezTo>
                  <a:cubicBezTo>
                    <a:pt x="4574" y="1737749"/>
                    <a:pt x="0" y="1726706"/>
                    <a:pt x="0" y="1715193"/>
                  </a:cubicBezTo>
                  <a:lnTo>
                    <a:pt x="0" y="43412"/>
                  </a:lnTo>
                  <a:cubicBezTo>
                    <a:pt x="0" y="31899"/>
                    <a:pt x="4574" y="20857"/>
                    <a:pt x="12715" y="12715"/>
                  </a:cubicBezTo>
                  <a:cubicBezTo>
                    <a:pt x="20857" y="4574"/>
                    <a:pt x="31899" y="0"/>
                    <a:pt x="43412" y="0"/>
                  </a:cubicBezTo>
                  <a:close/>
                </a:path>
              </a:pathLst>
            </a:custGeom>
            <a:solidFill>
              <a:srgbClr val="6D4FA8"/>
            </a:solidFill>
          </p:spPr>
          <p:txBody>
            <a:bodyPr/>
            <a:lstStyle/>
            <a:p>
              <a:endParaRPr lang="en-US"/>
            </a:p>
          </p:txBody>
        </p:sp>
        <p:sp>
          <p:nvSpPr>
            <p:cNvPr id="24" name="TextBox 24"/>
            <p:cNvSpPr txBox="1"/>
            <p:nvPr/>
          </p:nvSpPr>
          <p:spPr>
            <a:xfrm>
              <a:off x="0" y="-38100"/>
              <a:ext cx="1503005" cy="179670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2585861" y="3755045"/>
            <a:ext cx="5250757" cy="5441950"/>
          </a:xfrm>
          <a:prstGeom prst="rect">
            <a:avLst/>
          </a:prstGeom>
        </p:spPr>
        <p:txBody>
          <a:bodyPr lIns="0" tIns="0" rIns="0" bIns="0" rtlCol="0" anchor="t">
            <a:spAutoFit/>
          </a:bodyPr>
          <a:lstStyle/>
          <a:p>
            <a:pPr marL="539749" lvl="1" indent="-269875" algn="l">
              <a:lnSpc>
                <a:spcPts val="3349"/>
              </a:lnSpc>
              <a:buFont typeface="Arial"/>
              <a:buChar char="•"/>
            </a:pPr>
            <a:r>
              <a:rPr lang="en-US" sz="2499">
                <a:solidFill>
                  <a:srgbClr val="FFFFFF"/>
                </a:solidFill>
                <a:latin typeface="Garet"/>
                <a:ea typeface="Garet"/>
                <a:cs typeface="Garet"/>
                <a:sym typeface="Garet"/>
              </a:rPr>
              <a:t>Found 18 new papers for the literature review</a:t>
            </a:r>
          </a:p>
          <a:p>
            <a:pPr algn="l">
              <a:lnSpc>
                <a:spcPts val="3349"/>
              </a:lnSpc>
            </a:pPr>
            <a:endParaRPr lang="en-US" sz="2499">
              <a:solidFill>
                <a:srgbClr val="FFFFFF"/>
              </a:solidFill>
              <a:latin typeface="Garet"/>
              <a:ea typeface="Garet"/>
              <a:cs typeface="Garet"/>
              <a:sym typeface="Garet"/>
            </a:endParaRPr>
          </a:p>
          <a:p>
            <a:pPr marL="539749" lvl="1" indent="-269875" algn="l">
              <a:lnSpc>
                <a:spcPts val="3349"/>
              </a:lnSpc>
              <a:buFont typeface="Arial"/>
              <a:buChar char="•"/>
            </a:pPr>
            <a:r>
              <a:rPr lang="en-US" sz="2499">
                <a:solidFill>
                  <a:srgbClr val="FFFFFF"/>
                </a:solidFill>
                <a:latin typeface="Garet"/>
                <a:ea typeface="Garet"/>
                <a:cs typeface="Garet"/>
                <a:sym typeface="Garet"/>
              </a:rPr>
              <a:t>Most papers pointed to the efficacy of FDS use, often favouring their use over other methods</a:t>
            </a:r>
          </a:p>
          <a:p>
            <a:pPr algn="l">
              <a:lnSpc>
                <a:spcPts val="3349"/>
              </a:lnSpc>
            </a:pPr>
            <a:endParaRPr lang="en-US" sz="2499">
              <a:solidFill>
                <a:srgbClr val="FFFFFF"/>
              </a:solidFill>
              <a:latin typeface="Garet"/>
              <a:ea typeface="Garet"/>
              <a:cs typeface="Garet"/>
              <a:sym typeface="Garet"/>
            </a:endParaRPr>
          </a:p>
          <a:p>
            <a:pPr marL="539749" lvl="1" indent="-269875" algn="l">
              <a:lnSpc>
                <a:spcPts val="3349"/>
              </a:lnSpc>
              <a:buFont typeface="Arial"/>
              <a:buChar char="•"/>
            </a:pPr>
            <a:r>
              <a:rPr lang="en-US" sz="2499">
                <a:solidFill>
                  <a:srgbClr val="FFFFFF"/>
                </a:solidFill>
                <a:latin typeface="Garet"/>
                <a:ea typeface="Garet"/>
                <a:cs typeface="Garet"/>
                <a:sym typeface="Garet"/>
              </a:rPr>
              <a:t>Most studies however had small samples (&lt;30), short follow up periods, and often did not compare FDS to other treatments</a:t>
            </a:r>
          </a:p>
        </p:txBody>
      </p:sp>
      <p:sp>
        <p:nvSpPr>
          <p:cNvPr id="26" name="TextBox 26"/>
          <p:cNvSpPr txBox="1"/>
          <p:nvPr/>
        </p:nvSpPr>
        <p:spPr>
          <a:xfrm>
            <a:off x="3767276" y="361504"/>
            <a:ext cx="10753448" cy="897218"/>
          </a:xfrm>
          <a:prstGeom prst="rect">
            <a:avLst/>
          </a:prstGeom>
        </p:spPr>
        <p:txBody>
          <a:bodyPr lIns="0" tIns="0" rIns="0" bIns="0" rtlCol="0" anchor="t">
            <a:spAutoFit/>
          </a:bodyPr>
          <a:lstStyle/>
          <a:p>
            <a:pPr algn="ctr">
              <a:lnSpc>
                <a:spcPts val="6509"/>
              </a:lnSpc>
            </a:pPr>
            <a:r>
              <a:rPr lang="en-US" sz="6999">
                <a:solidFill>
                  <a:srgbClr val="2B2829"/>
                </a:solidFill>
                <a:latin typeface="Archivo Black"/>
                <a:ea typeface="Archivo Black"/>
                <a:cs typeface="Archivo Black"/>
                <a:sym typeface="Archivo Black"/>
              </a:rPr>
              <a:t>Literature Review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D4FA8"/>
        </a:solidFill>
        <a:effectLst/>
      </p:bgPr>
    </p:bg>
    <p:spTree>
      <p:nvGrpSpPr>
        <p:cNvPr id="1" name=""/>
        <p:cNvGrpSpPr/>
        <p:nvPr/>
      </p:nvGrpSpPr>
      <p:grpSpPr>
        <a:xfrm>
          <a:off x="0" y="0"/>
          <a:ext cx="0" cy="0"/>
          <a:chOff x="0" y="0"/>
          <a:chExt cx="0" cy="0"/>
        </a:xfrm>
      </p:grpSpPr>
      <p:grpSp>
        <p:nvGrpSpPr>
          <p:cNvPr id="2" name="Group 2"/>
          <p:cNvGrpSpPr/>
          <p:nvPr/>
        </p:nvGrpSpPr>
        <p:grpSpPr>
          <a:xfrm>
            <a:off x="1449347" y="367020"/>
            <a:ext cx="15809953" cy="9552961"/>
            <a:chOff x="0" y="0"/>
            <a:chExt cx="4163938" cy="2516006"/>
          </a:xfrm>
        </p:grpSpPr>
        <p:sp>
          <p:nvSpPr>
            <p:cNvPr id="3" name="Freeform 3"/>
            <p:cNvSpPr/>
            <p:nvPr/>
          </p:nvSpPr>
          <p:spPr>
            <a:xfrm>
              <a:off x="0" y="0"/>
              <a:ext cx="4163938" cy="2516006"/>
            </a:xfrm>
            <a:custGeom>
              <a:avLst/>
              <a:gdLst/>
              <a:ahLst/>
              <a:cxnLst/>
              <a:rect l="l" t="t" r="r" b="b"/>
              <a:pathLst>
                <a:path w="4163938" h="2516006">
                  <a:moveTo>
                    <a:pt x="15670" y="0"/>
                  </a:moveTo>
                  <a:lnTo>
                    <a:pt x="4148268" y="0"/>
                  </a:lnTo>
                  <a:cubicBezTo>
                    <a:pt x="4152424" y="0"/>
                    <a:pt x="4156410" y="1651"/>
                    <a:pt x="4159348" y="4590"/>
                  </a:cubicBezTo>
                  <a:cubicBezTo>
                    <a:pt x="4162287" y="7528"/>
                    <a:pt x="4163938" y="11514"/>
                    <a:pt x="4163938" y="15670"/>
                  </a:cubicBezTo>
                  <a:lnTo>
                    <a:pt x="4163938" y="2500336"/>
                  </a:lnTo>
                  <a:cubicBezTo>
                    <a:pt x="4163938" y="2504492"/>
                    <a:pt x="4162287" y="2508478"/>
                    <a:pt x="4159348" y="2511416"/>
                  </a:cubicBezTo>
                  <a:cubicBezTo>
                    <a:pt x="4156410" y="2514355"/>
                    <a:pt x="4152424" y="2516006"/>
                    <a:pt x="4148268" y="2516006"/>
                  </a:cubicBezTo>
                  <a:lnTo>
                    <a:pt x="15670" y="2516006"/>
                  </a:lnTo>
                  <a:cubicBezTo>
                    <a:pt x="11514" y="2516006"/>
                    <a:pt x="7528" y="2514355"/>
                    <a:pt x="4590" y="2511416"/>
                  </a:cubicBezTo>
                  <a:cubicBezTo>
                    <a:pt x="1651" y="2508478"/>
                    <a:pt x="0" y="2504492"/>
                    <a:pt x="0" y="2500336"/>
                  </a:cubicBezTo>
                  <a:lnTo>
                    <a:pt x="0" y="15670"/>
                  </a:lnTo>
                  <a:cubicBezTo>
                    <a:pt x="0" y="11514"/>
                    <a:pt x="1651" y="7528"/>
                    <a:pt x="4590" y="4590"/>
                  </a:cubicBezTo>
                  <a:cubicBezTo>
                    <a:pt x="7528" y="1651"/>
                    <a:pt x="11514" y="0"/>
                    <a:pt x="15670" y="0"/>
                  </a:cubicBezTo>
                  <a:close/>
                </a:path>
              </a:pathLst>
            </a:custGeom>
            <a:solidFill>
              <a:srgbClr val="FFFFFF"/>
            </a:solidFill>
          </p:spPr>
          <p:txBody>
            <a:bodyPr/>
            <a:lstStyle/>
            <a:p>
              <a:endParaRPr lang="en-US"/>
            </a:p>
          </p:txBody>
        </p:sp>
        <p:sp>
          <p:nvSpPr>
            <p:cNvPr id="4" name="TextBox 4"/>
            <p:cNvSpPr txBox="1"/>
            <p:nvPr/>
          </p:nvSpPr>
          <p:spPr>
            <a:xfrm>
              <a:off x="0" y="-38100"/>
              <a:ext cx="4163938" cy="255410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747507" y="1642448"/>
            <a:ext cx="12984365" cy="8277533"/>
          </a:xfrm>
          <a:custGeom>
            <a:avLst/>
            <a:gdLst/>
            <a:ahLst/>
            <a:cxnLst/>
            <a:rect l="l" t="t" r="r" b="b"/>
            <a:pathLst>
              <a:path w="12984365" h="8277533">
                <a:moveTo>
                  <a:pt x="0" y="0"/>
                </a:moveTo>
                <a:lnTo>
                  <a:pt x="12984366" y="0"/>
                </a:lnTo>
                <a:lnTo>
                  <a:pt x="12984366" y="8277532"/>
                </a:lnTo>
                <a:lnTo>
                  <a:pt x="0" y="827753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3476568" y="948179"/>
            <a:ext cx="11755511" cy="897218"/>
          </a:xfrm>
          <a:prstGeom prst="rect">
            <a:avLst/>
          </a:prstGeom>
        </p:spPr>
        <p:txBody>
          <a:bodyPr lIns="0" tIns="0" rIns="0" bIns="0" rtlCol="0" anchor="t">
            <a:spAutoFit/>
          </a:bodyPr>
          <a:lstStyle/>
          <a:p>
            <a:pPr algn="ctr">
              <a:lnSpc>
                <a:spcPts val="6509"/>
              </a:lnSpc>
            </a:pPr>
            <a:r>
              <a:rPr lang="en-US" sz="6999">
                <a:solidFill>
                  <a:srgbClr val="2B2829"/>
                </a:solidFill>
                <a:latin typeface="Archivo Black"/>
                <a:ea typeface="Archivo Black"/>
                <a:cs typeface="Archivo Black"/>
                <a:sym typeface="Archivo Black"/>
              </a:rPr>
              <a:t>Literature Review Table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5351" y="1563559"/>
            <a:ext cx="3840572" cy="1671837"/>
            <a:chOff x="0" y="0"/>
            <a:chExt cx="1867177" cy="812800"/>
          </a:xfrm>
        </p:grpSpPr>
        <p:sp>
          <p:nvSpPr>
            <p:cNvPr id="3" name="Freeform 3"/>
            <p:cNvSpPr/>
            <p:nvPr/>
          </p:nvSpPr>
          <p:spPr>
            <a:xfrm>
              <a:off x="0" y="0"/>
              <a:ext cx="1867177" cy="812800"/>
            </a:xfrm>
            <a:custGeom>
              <a:avLst/>
              <a:gdLst/>
              <a:ahLst/>
              <a:cxnLst/>
              <a:rect l="l" t="t" r="r" b="b"/>
              <a:pathLst>
                <a:path w="1867177" h="812800">
                  <a:moveTo>
                    <a:pt x="933589" y="0"/>
                  </a:moveTo>
                  <a:cubicBezTo>
                    <a:pt x="417982" y="0"/>
                    <a:pt x="0" y="181951"/>
                    <a:pt x="0" y="406400"/>
                  </a:cubicBezTo>
                  <a:cubicBezTo>
                    <a:pt x="0" y="630849"/>
                    <a:pt x="417982" y="812800"/>
                    <a:pt x="933589" y="812800"/>
                  </a:cubicBezTo>
                  <a:cubicBezTo>
                    <a:pt x="1449195" y="812800"/>
                    <a:pt x="1867177" y="630849"/>
                    <a:pt x="1867177" y="406400"/>
                  </a:cubicBezTo>
                  <a:cubicBezTo>
                    <a:pt x="1867177" y="181951"/>
                    <a:pt x="1449195" y="0"/>
                    <a:pt x="933589" y="0"/>
                  </a:cubicBezTo>
                  <a:close/>
                </a:path>
              </a:pathLst>
            </a:custGeom>
            <a:solidFill>
              <a:srgbClr val="6D4FA8"/>
            </a:solidFill>
          </p:spPr>
          <p:txBody>
            <a:bodyPr/>
            <a:lstStyle/>
            <a:p>
              <a:endParaRPr lang="en-US"/>
            </a:p>
          </p:txBody>
        </p:sp>
        <p:sp>
          <p:nvSpPr>
            <p:cNvPr id="4" name="TextBox 4"/>
            <p:cNvSpPr txBox="1"/>
            <p:nvPr/>
          </p:nvSpPr>
          <p:spPr>
            <a:xfrm>
              <a:off x="175048" y="38100"/>
              <a:ext cx="1517082" cy="698500"/>
            </a:xfrm>
            <a:prstGeom prst="rect">
              <a:avLst/>
            </a:prstGeom>
          </p:spPr>
          <p:txBody>
            <a:bodyPr lIns="69566" tIns="69566" rIns="69566" bIns="69566" rtlCol="0" anchor="ctr"/>
            <a:lstStyle/>
            <a:p>
              <a:pPr algn="ctr">
                <a:lnSpc>
                  <a:spcPts val="2659"/>
                </a:lnSpc>
              </a:pPr>
              <a:endParaRPr/>
            </a:p>
          </p:txBody>
        </p:sp>
      </p:grpSp>
      <p:grpSp>
        <p:nvGrpSpPr>
          <p:cNvPr id="5" name="Group 5"/>
          <p:cNvGrpSpPr/>
          <p:nvPr/>
        </p:nvGrpSpPr>
        <p:grpSpPr>
          <a:xfrm>
            <a:off x="7243620" y="1563559"/>
            <a:ext cx="3840572" cy="1671837"/>
            <a:chOff x="0" y="0"/>
            <a:chExt cx="1867177" cy="812800"/>
          </a:xfrm>
        </p:grpSpPr>
        <p:sp>
          <p:nvSpPr>
            <p:cNvPr id="6" name="Freeform 6"/>
            <p:cNvSpPr/>
            <p:nvPr/>
          </p:nvSpPr>
          <p:spPr>
            <a:xfrm>
              <a:off x="0" y="0"/>
              <a:ext cx="1867177" cy="812800"/>
            </a:xfrm>
            <a:custGeom>
              <a:avLst/>
              <a:gdLst/>
              <a:ahLst/>
              <a:cxnLst/>
              <a:rect l="l" t="t" r="r" b="b"/>
              <a:pathLst>
                <a:path w="1867177" h="812800">
                  <a:moveTo>
                    <a:pt x="933589" y="0"/>
                  </a:moveTo>
                  <a:cubicBezTo>
                    <a:pt x="417982" y="0"/>
                    <a:pt x="0" y="181951"/>
                    <a:pt x="0" y="406400"/>
                  </a:cubicBezTo>
                  <a:cubicBezTo>
                    <a:pt x="0" y="630849"/>
                    <a:pt x="417982" y="812800"/>
                    <a:pt x="933589" y="812800"/>
                  </a:cubicBezTo>
                  <a:cubicBezTo>
                    <a:pt x="1449195" y="812800"/>
                    <a:pt x="1867177" y="630849"/>
                    <a:pt x="1867177" y="406400"/>
                  </a:cubicBezTo>
                  <a:cubicBezTo>
                    <a:pt x="1867177" y="181951"/>
                    <a:pt x="1449195" y="0"/>
                    <a:pt x="933589" y="0"/>
                  </a:cubicBezTo>
                  <a:close/>
                </a:path>
              </a:pathLst>
            </a:custGeom>
            <a:solidFill>
              <a:srgbClr val="6D4FA8"/>
            </a:solidFill>
          </p:spPr>
          <p:txBody>
            <a:bodyPr/>
            <a:lstStyle/>
            <a:p>
              <a:endParaRPr lang="en-US"/>
            </a:p>
          </p:txBody>
        </p:sp>
        <p:sp>
          <p:nvSpPr>
            <p:cNvPr id="7" name="TextBox 7"/>
            <p:cNvSpPr txBox="1"/>
            <p:nvPr/>
          </p:nvSpPr>
          <p:spPr>
            <a:xfrm>
              <a:off x="175048" y="38100"/>
              <a:ext cx="1517082" cy="698500"/>
            </a:xfrm>
            <a:prstGeom prst="rect">
              <a:avLst/>
            </a:prstGeom>
          </p:spPr>
          <p:txBody>
            <a:bodyPr lIns="69566" tIns="69566" rIns="69566" bIns="69566" rtlCol="0" anchor="ctr"/>
            <a:lstStyle/>
            <a:p>
              <a:pPr algn="ctr">
                <a:lnSpc>
                  <a:spcPts val="2660"/>
                </a:lnSpc>
              </a:pPr>
              <a:endParaRPr/>
            </a:p>
          </p:txBody>
        </p:sp>
      </p:grpSp>
      <p:grpSp>
        <p:nvGrpSpPr>
          <p:cNvPr id="8" name="Group 8"/>
          <p:cNvGrpSpPr/>
          <p:nvPr/>
        </p:nvGrpSpPr>
        <p:grpSpPr>
          <a:xfrm>
            <a:off x="13281889" y="1563559"/>
            <a:ext cx="3840572" cy="1671837"/>
            <a:chOff x="0" y="0"/>
            <a:chExt cx="1867177" cy="812800"/>
          </a:xfrm>
        </p:grpSpPr>
        <p:sp>
          <p:nvSpPr>
            <p:cNvPr id="9" name="Freeform 9"/>
            <p:cNvSpPr/>
            <p:nvPr/>
          </p:nvSpPr>
          <p:spPr>
            <a:xfrm>
              <a:off x="0" y="0"/>
              <a:ext cx="1867177" cy="812800"/>
            </a:xfrm>
            <a:custGeom>
              <a:avLst/>
              <a:gdLst/>
              <a:ahLst/>
              <a:cxnLst/>
              <a:rect l="l" t="t" r="r" b="b"/>
              <a:pathLst>
                <a:path w="1867177" h="812800">
                  <a:moveTo>
                    <a:pt x="933589" y="0"/>
                  </a:moveTo>
                  <a:cubicBezTo>
                    <a:pt x="417982" y="0"/>
                    <a:pt x="0" y="181951"/>
                    <a:pt x="0" y="406400"/>
                  </a:cubicBezTo>
                  <a:cubicBezTo>
                    <a:pt x="0" y="630849"/>
                    <a:pt x="417982" y="812800"/>
                    <a:pt x="933589" y="812800"/>
                  </a:cubicBezTo>
                  <a:cubicBezTo>
                    <a:pt x="1449195" y="812800"/>
                    <a:pt x="1867177" y="630849"/>
                    <a:pt x="1867177" y="406400"/>
                  </a:cubicBezTo>
                  <a:cubicBezTo>
                    <a:pt x="1867177" y="181951"/>
                    <a:pt x="1449195" y="0"/>
                    <a:pt x="933589" y="0"/>
                  </a:cubicBezTo>
                  <a:close/>
                </a:path>
              </a:pathLst>
            </a:custGeom>
            <a:solidFill>
              <a:srgbClr val="6D4FA8"/>
            </a:solidFill>
          </p:spPr>
          <p:txBody>
            <a:bodyPr/>
            <a:lstStyle/>
            <a:p>
              <a:endParaRPr lang="en-US"/>
            </a:p>
          </p:txBody>
        </p:sp>
        <p:sp>
          <p:nvSpPr>
            <p:cNvPr id="10" name="TextBox 10"/>
            <p:cNvSpPr txBox="1"/>
            <p:nvPr/>
          </p:nvSpPr>
          <p:spPr>
            <a:xfrm>
              <a:off x="175048" y="38100"/>
              <a:ext cx="1517082" cy="698500"/>
            </a:xfrm>
            <a:prstGeom prst="rect">
              <a:avLst/>
            </a:prstGeom>
          </p:spPr>
          <p:txBody>
            <a:bodyPr lIns="69566" tIns="69566" rIns="69566" bIns="69566" rtlCol="0" anchor="ctr"/>
            <a:lstStyle/>
            <a:p>
              <a:pPr algn="ctr">
                <a:lnSpc>
                  <a:spcPts val="2660"/>
                </a:lnSpc>
              </a:pPr>
              <a:endParaRPr/>
            </a:p>
          </p:txBody>
        </p:sp>
      </p:grpSp>
      <p:grpSp>
        <p:nvGrpSpPr>
          <p:cNvPr id="11" name="Group 11"/>
          <p:cNvGrpSpPr/>
          <p:nvPr/>
        </p:nvGrpSpPr>
        <p:grpSpPr>
          <a:xfrm>
            <a:off x="264625" y="3378271"/>
            <a:ext cx="5678973" cy="6740625"/>
            <a:chOff x="0" y="0"/>
            <a:chExt cx="1495697" cy="1775309"/>
          </a:xfrm>
        </p:grpSpPr>
        <p:sp>
          <p:nvSpPr>
            <p:cNvPr id="12" name="Freeform 12"/>
            <p:cNvSpPr/>
            <p:nvPr/>
          </p:nvSpPr>
          <p:spPr>
            <a:xfrm>
              <a:off x="0" y="0"/>
              <a:ext cx="1495697" cy="1775309"/>
            </a:xfrm>
            <a:custGeom>
              <a:avLst/>
              <a:gdLst/>
              <a:ahLst/>
              <a:cxnLst/>
              <a:rect l="l" t="t" r="r" b="b"/>
              <a:pathLst>
                <a:path w="1495697" h="1775309">
                  <a:moveTo>
                    <a:pt x="43624" y="0"/>
                  </a:moveTo>
                  <a:lnTo>
                    <a:pt x="1452072" y="0"/>
                  </a:lnTo>
                  <a:cubicBezTo>
                    <a:pt x="1463642" y="0"/>
                    <a:pt x="1474738" y="4596"/>
                    <a:pt x="1482919" y="12777"/>
                  </a:cubicBezTo>
                  <a:cubicBezTo>
                    <a:pt x="1491101" y="20958"/>
                    <a:pt x="1495697" y="32054"/>
                    <a:pt x="1495697" y="43624"/>
                  </a:cubicBezTo>
                  <a:lnTo>
                    <a:pt x="1495697" y="1731684"/>
                  </a:lnTo>
                  <a:cubicBezTo>
                    <a:pt x="1495697" y="1743254"/>
                    <a:pt x="1491101" y="1754350"/>
                    <a:pt x="1482919" y="1762531"/>
                  </a:cubicBezTo>
                  <a:cubicBezTo>
                    <a:pt x="1474738" y="1770713"/>
                    <a:pt x="1463642" y="1775309"/>
                    <a:pt x="1452072" y="1775309"/>
                  </a:cubicBezTo>
                  <a:lnTo>
                    <a:pt x="43624" y="1775309"/>
                  </a:lnTo>
                  <a:cubicBezTo>
                    <a:pt x="32054" y="1775309"/>
                    <a:pt x="20958" y="1770713"/>
                    <a:pt x="12777" y="1762531"/>
                  </a:cubicBezTo>
                  <a:cubicBezTo>
                    <a:pt x="4596" y="1754350"/>
                    <a:pt x="0" y="1743254"/>
                    <a:pt x="0" y="1731684"/>
                  </a:cubicBezTo>
                  <a:lnTo>
                    <a:pt x="0" y="43624"/>
                  </a:lnTo>
                  <a:cubicBezTo>
                    <a:pt x="0" y="32054"/>
                    <a:pt x="4596" y="20958"/>
                    <a:pt x="12777" y="12777"/>
                  </a:cubicBezTo>
                  <a:cubicBezTo>
                    <a:pt x="20958" y="4596"/>
                    <a:pt x="32054" y="0"/>
                    <a:pt x="43624" y="0"/>
                  </a:cubicBezTo>
                  <a:close/>
                </a:path>
              </a:pathLst>
            </a:custGeom>
            <a:solidFill>
              <a:srgbClr val="6D4FA8"/>
            </a:solidFill>
          </p:spPr>
          <p:txBody>
            <a:bodyPr/>
            <a:lstStyle/>
            <a:p>
              <a:endParaRPr lang="en-US"/>
            </a:p>
          </p:txBody>
        </p:sp>
        <p:sp>
          <p:nvSpPr>
            <p:cNvPr id="13" name="TextBox 13"/>
            <p:cNvSpPr txBox="1"/>
            <p:nvPr/>
          </p:nvSpPr>
          <p:spPr>
            <a:xfrm>
              <a:off x="0" y="-38100"/>
              <a:ext cx="1495697" cy="181340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305549" y="3346560"/>
            <a:ext cx="5676902" cy="6740625"/>
            <a:chOff x="0" y="0"/>
            <a:chExt cx="1495151" cy="1775309"/>
          </a:xfrm>
        </p:grpSpPr>
        <p:sp>
          <p:nvSpPr>
            <p:cNvPr id="15" name="Freeform 15"/>
            <p:cNvSpPr/>
            <p:nvPr/>
          </p:nvSpPr>
          <p:spPr>
            <a:xfrm>
              <a:off x="0" y="0"/>
              <a:ext cx="1495151" cy="1775309"/>
            </a:xfrm>
            <a:custGeom>
              <a:avLst/>
              <a:gdLst/>
              <a:ahLst/>
              <a:cxnLst/>
              <a:rect l="l" t="t" r="r" b="b"/>
              <a:pathLst>
                <a:path w="1495151" h="1775309">
                  <a:moveTo>
                    <a:pt x="43640" y="0"/>
                  </a:moveTo>
                  <a:lnTo>
                    <a:pt x="1451511" y="0"/>
                  </a:lnTo>
                  <a:cubicBezTo>
                    <a:pt x="1475613" y="0"/>
                    <a:pt x="1495151" y="19538"/>
                    <a:pt x="1495151" y="43640"/>
                  </a:cubicBezTo>
                  <a:lnTo>
                    <a:pt x="1495151" y="1731669"/>
                  </a:lnTo>
                  <a:cubicBezTo>
                    <a:pt x="1495151" y="1743243"/>
                    <a:pt x="1490553" y="1754343"/>
                    <a:pt x="1482369" y="1762527"/>
                  </a:cubicBezTo>
                  <a:cubicBezTo>
                    <a:pt x="1474185" y="1770711"/>
                    <a:pt x="1463085" y="1775309"/>
                    <a:pt x="1451511" y="1775309"/>
                  </a:cubicBezTo>
                  <a:lnTo>
                    <a:pt x="43640" y="1775309"/>
                  </a:lnTo>
                  <a:cubicBezTo>
                    <a:pt x="19538" y="1775309"/>
                    <a:pt x="0" y="1755770"/>
                    <a:pt x="0" y="1731669"/>
                  </a:cubicBezTo>
                  <a:lnTo>
                    <a:pt x="0" y="43640"/>
                  </a:lnTo>
                  <a:cubicBezTo>
                    <a:pt x="0" y="19538"/>
                    <a:pt x="19538" y="0"/>
                    <a:pt x="43640" y="0"/>
                  </a:cubicBezTo>
                  <a:close/>
                </a:path>
              </a:pathLst>
            </a:custGeom>
            <a:solidFill>
              <a:srgbClr val="6D4FA8"/>
            </a:solidFill>
          </p:spPr>
          <p:txBody>
            <a:bodyPr/>
            <a:lstStyle/>
            <a:p>
              <a:endParaRPr lang="en-US"/>
            </a:p>
          </p:txBody>
        </p:sp>
        <p:sp>
          <p:nvSpPr>
            <p:cNvPr id="16" name="TextBox 16"/>
            <p:cNvSpPr txBox="1"/>
            <p:nvPr/>
          </p:nvSpPr>
          <p:spPr>
            <a:xfrm>
              <a:off x="0" y="-38100"/>
              <a:ext cx="1495151" cy="1813409"/>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6547592" y="3521146"/>
            <a:ext cx="4847561" cy="6254714"/>
          </a:xfrm>
          <a:prstGeom prst="rect">
            <a:avLst/>
          </a:prstGeom>
        </p:spPr>
        <p:txBody>
          <a:bodyPr lIns="0" tIns="0" rIns="0" bIns="0" rtlCol="0" anchor="t">
            <a:spAutoFit/>
          </a:bodyPr>
          <a:lstStyle/>
          <a:p>
            <a:pPr marL="541289" lvl="1" indent="-270645" algn="l">
              <a:lnSpc>
                <a:spcPts val="3108"/>
              </a:lnSpc>
              <a:buFont typeface="Arial"/>
              <a:buChar char="•"/>
            </a:pPr>
            <a:r>
              <a:rPr lang="en-US" sz="2507" b="1">
                <a:solidFill>
                  <a:srgbClr val="FFFFFF"/>
                </a:solidFill>
                <a:latin typeface="Garet Bold"/>
                <a:ea typeface="Garet Bold"/>
                <a:cs typeface="Garet Bold"/>
                <a:sym typeface="Garet Bold"/>
              </a:rPr>
              <a:t>G*Power</a:t>
            </a:r>
            <a:r>
              <a:rPr lang="en-US" sz="2507">
                <a:solidFill>
                  <a:srgbClr val="FFFFFF"/>
                </a:solidFill>
                <a:latin typeface="Garet"/>
                <a:ea typeface="Garet"/>
                <a:cs typeface="Garet"/>
                <a:sym typeface="Garet"/>
              </a:rPr>
              <a:t> used to estimate minimum power detectable with sample</a:t>
            </a:r>
          </a:p>
          <a:p>
            <a:pPr algn="l">
              <a:lnSpc>
                <a:spcPts val="3108"/>
              </a:lnSpc>
            </a:pPr>
            <a:endParaRPr lang="en-US" sz="2507">
              <a:solidFill>
                <a:srgbClr val="FFFFFF"/>
              </a:solidFill>
              <a:latin typeface="Garet"/>
              <a:ea typeface="Garet"/>
              <a:cs typeface="Garet"/>
              <a:sym typeface="Garet"/>
            </a:endParaRPr>
          </a:p>
          <a:p>
            <a:pPr marL="541289" lvl="1" indent="-270645" algn="l">
              <a:lnSpc>
                <a:spcPts val="3108"/>
              </a:lnSpc>
              <a:buFont typeface="Arial"/>
              <a:buChar char="•"/>
            </a:pPr>
            <a:r>
              <a:rPr lang="en-US" sz="2507">
                <a:solidFill>
                  <a:srgbClr val="FFFFFF"/>
                </a:solidFill>
                <a:latin typeface="Garet"/>
                <a:ea typeface="Garet"/>
                <a:cs typeface="Garet"/>
                <a:sym typeface="Garet"/>
              </a:rPr>
              <a:t>Prior research on </a:t>
            </a:r>
            <a:r>
              <a:rPr lang="en-US" sz="2507" b="1">
                <a:solidFill>
                  <a:srgbClr val="FFFFFF"/>
                </a:solidFill>
                <a:latin typeface="Garet Bold"/>
                <a:ea typeface="Garet Bold"/>
                <a:cs typeface="Garet Bold"/>
                <a:sym typeface="Garet Bold"/>
              </a:rPr>
              <a:t>symptom improvement</a:t>
            </a:r>
            <a:r>
              <a:rPr lang="en-US" sz="2507">
                <a:solidFill>
                  <a:srgbClr val="FFFFFF"/>
                </a:solidFill>
                <a:latin typeface="Garet"/>
                <a:ea typeface="Garet"/>
                <a:cs typeface="Garet"/>
                <a:sym typeface="Garet"/>
              </a:rPr>
              <a:t> was used to estimate </a:t>
            </a:r>
            <a:r>
              <a:rPr lang="en-US" sz="2507" b="1">
                <a:solidFill>
                  <a:srgbClr val="FFFFFF"/>
                </a:solidFill>
                <a:latin typeface="Garet Bold"/>
                <a:ea typeface="Garet Bold"/>
                <a:cs typeface="Garet Bold"/>
                <a:sym typeface="Garet Bold"/>
              </a:rPr>
              <a:t>effect sizes</a:t>
            </a:r>
            <a:r>
              <a:rPr lang="en-US" sz="2507">
                <a:solidFill>
                  <a:srgbClr val="FFFFFF"/>
                </a:solidFill>
                <a:latin typeface="Garet"/>
                <a:ea typeface="Garet"/>
                <a:cs typeface="Garet"/>
                <a:sym typeface="Garet"/>
              </a:rPr>
              <a:t> between </a:t>
            </a:r>
            <a:r>
              <a:rPr lang="en-US" sz="2507" b="1">
                <a:solidFill>
                  <a:srgbClr val="FFFFFF"/>
                </a:solidFill>
                <a:latin typeface="Garet Bold"/>
                <a:ea typeface="Garet Bold"/>
                <a:cs typeface="Garet Bold"/>
                <a:sym typeface="Garet Bold"/>
              </a:rPr>
              <a:t>treatments</a:t>
            </a:r>
            <a:r>
              <a:rPr lang="en-US" sz="2507">
                <a:solidFill>
                  <a:srgbClr val="FFFFFF"/>
                </a:solidFill>
                <a:latin typeface="Garet"/>
                <a:ea typeface="Garet"/>
                <a:cs typeface="Garet"/>
                <a:sym typeface="Garet"/>
              </a:rPr>
              <a:t> and </a:t>
            </a:r>
            <a:r>
              <a:rPr lang="en-US" sz="2507" b="1">
                <a:solidFill>
                  <a:srgbClr val="FFFFFF"/>
                </a:solidFill>
                <a:latin typeface="Garet Bold"/>
                <a:ea typeface="Garet Bold"/>
                <a:cs typeface="Garet Bold"/>
                <a:sym typeface="Garet Bold"/>
              </a:rPr>
              <a:t>natural history</a:t>
            </a:r>
          </a:p>
          <a:p>
            <a:pPr algn="l">
              <a:lnSpc>
                <a:spcPts val="3108"/>
              </a:lnSpc>
            </a:pPr>
            <a:endParaRPr lang="en-US" sz="2507" b="1">
              <a:solidFill>
                <a:srgbClr val="FFFFFF"/>
              </a:solidFill>
              <a:latin typeface="Garet Bold"/>
              <a:ea typeface="Garet Bold"/>
              <a:cs typeface="Garet Bold"/>
              <a:sym typeface="Garet Bold"/>
            </a:endParaRPr>
          </a:p>
          <a:p>
            <a:pPr marL="541289" lvl="1" indent="-270645" algn="l">
              <a:lnSpc>
                <a:spcPts val="3108"/>
              </a:lnSpc>
              <a:buFont typeface="Arial"/>
              <a:buChar char="•"/>
            </a:pPr>
            <a:r>
              <a:rPr lang="en-US" sz="2507">
                <a:solidFill>
                  <a:srgbClr val="FFFFFF"/>
                </a:solidFill>
                <a:latin typeface="Garet"/>
                <a:ea typeface="Garet"/>
                <a:cs typeface="Garet"/>
                <a:sym typeface="Garet"/>
              </a:rPr>
              <a:t>Calculated estimated sample sizes required in </a:t>
            </a:r>
            <a:r>
              <a:rPr lang="en-US" sz="2507" b="1">
                <a:solidFill>
                  <a:srgbClr val="FFFFFF"/>
                </a:solidFill>
                <a:latin typeface="Garet Bold"/>
                <a:ea typeface="Garet Bold"/>
                <a:cs typeface="Garet Bold"/>
                <a:sym typeface="Garet Bold"/>
              </a:rPr>
              <a:t>best-case</a:t>
            </a:r>
            <a:r>
              <a:rPr lang="en-US" sz="2507">
                <a:solidFill>
                  <a:srgbClr val="FFFFFF"/>
                </a:solidFill>
                <a:latin typeface="Garet"/>
                <a:ea typeface="Garet"/>
                <a:cs typeface="Garet"/>
                <a:sym typeface="Garet"/>
              </a:rPr>
              <a:t>, </a:t>
            </a:r>
            <a:r>
              <a:rPr lang="en-US" sz="2507" b="1">
                <a:solidFill>
                  <a:srgbClr val="FFFFFF"/>
                </a:solidFill>
                <a:latin typeface="Garet Bold"/>
                <a:ea typeface="Garet Bold"/>
                <a:cs typeface="Garet Bold"/>
                <a:sym typeface="Garet Bold"/>
              </a:rPr>
              <a:t>moderate</a:t>
            </a:r>
            <a:r>
              <a:rPr lang="en-US" sz="2507">
                <a:solidFill>
                  <a:srgbClr val="FFFFFF"/>
                </a:solidFill>
                <a:latin typeface="Garet"/>
                <a:ea typeface="Garet"/>
                <a:cs typeface="Garet"/>
                <a:sym typeface="Garet"/>
              </a:rPr>
              <a:t>, and </a:t>
            </a:r>
            <a:r>
              <a:rPr lang="en-US" sz="2507" b="1">
                <a:solidFill>
                  <a:srgbClr val="FFFFFF"/>
                </a:solidFill>
                <a:latin typeface="Garet Bold"/>
                <a:ea typeface="Garet Bold"/>
                <a:cs typeface="Garet Bold"/>
                <a:sym typeface="Garet Bold"/>
              </a:rPr>
              <a:t>conservative scenarios</a:t>
            </a:r>
          </a:p>
        </p:txBody>
      </p:sp>
      <p:grpSp>
        <p:nvGrpSpPr>
          <p:cNvPr id="18" name="Group 18"/>
          <p:cNvGrpSpPr/>
          <p:nvPr/>
        </p:nvGrpSpPr>
        <p:grpSpPr>
          <a:xfrm>
            <a:off x="12348815" y="3378271"/>
            <a:ext cx="5706721" cy="6677203"/>
            <a:chOff x="0" y="0"/>
            <a:chExt cx="1503005" cy="1758605"/>
          </a:xfrm>
        </p:grpSpPr>
        <p:sp>
          <p:nvSpPr>
            <p:cNvPr id="19" name="Freeform 19"/>
            <p:cNvSpPr/>
            <p:nvPr/>
          </p:nvSpPr>
          <p:spPr>
            <a:xfrm>
              <a:off x="0" y="0"/>
              <a:ext cx="1503005" cy="1758605"/>
            </a:xfrm>
            <a:custGeom>
              <a:avLst/>
              <a:gdLst/>
              <a:ahLst/>
              <a:cxnLst/>
              <a:rect l="l" t="t" r="r" b="b"/>
              <a:pathLst>
                <a:path w="1503005" h="1758605">
                  <a:moveTo>
                    <a:pt x="43412" y="0"/>
                  </a:moveTo>
                  <a:lnTo>
                    <a:pt x="1459592" y="0"/>
                  </a:lnTo>
                  <a:cubicBezTo>
                    <a:pt x="1471106" y="0"/>
                    <a:pt x="1482148" y="4574"/>
                    <a:pt x="1490289" y="12715"/>
                  </a:cubicBezTo>
                  <a:cubicBezTo>
                    <a:pt x="1498431" y="20857"/>
                    <a:pt x="1503005" y="31899"/>
                    <a:pt x="1503005" y="43412"/>
                  </a:cubicBezTo>
                  <a:lnTo>
                    <a:pt x="1503005" y="1715193"/>
                  </a:lnTo>
                  <a:cubicBezTo>
                    <a:pt x="1503005" y="1726706"/>
                    <a:pt x="1498431" y="1737749"/>
                    <a:pt x="1490289" y="1745890"/>
                  </a:cubicBezTo>
                  <a:cubicBezTo>
                    <a:pt x="1482148" y="1754031"/>
                    <a:pt x="1471106" y="1758605"/>
                    <a:pt x="1459592" y="1758605"/>
                  </a:cubicBezTo>
                  <a:lnTo>
                    <a:pt x="43412" y="1758605"/>
                  </a:lnTo>
                  <a:cubicBezTo>
                    <a:pt x="31899" y="1758605"/>
                    <a:pt x="20857" y="1754031"/>
                    <a:pt x="12715" y="1745890"/>
                  </a:cubicBezTo>
                  <a:cubicBezTo>
                    <a:pt x="4574" y="1737749"/>
                    <a:pt x="0" y="1726706"/>
                    <a:pt x="0" y="1715193"/>
                  </a:cubicBezTo>
                  <a:lnTo>
                    <a:pt x="0" y="43412"/>
                  </a:lnTo>
                  <a:cubicBezTo>
                    <a:pt x="0" y="31899"/>
                    <a:pt x="4574" y="20857"/>
                    <a:pt x="12715" y="12715"/>
                  </a:cubicBezTo>
                  <a:cubicBezTo>
                    <a:pt x="20857" y="4574"/>
                    <a:pt x="31899" y="0"/>
                    <a:pt x="43412" y="0"/>
                  </a:cubicBezTo>
                  <a:close/>
                </a:path>
              </a:pathLst>
            </a:custGeom>
            <a:solidFill>
              <a:srgbClr val="6D4FA8"/>
            </a:solidFill>
          </p:spPr>
          <p:txBody>
            <a:bodyPr/>
            <a:lstStyle/>
            <a:p>
              <a:endParaRPr lang="en-US"/>
            </a:p>
          </p:txBody>
        </p:sp>
        <p:sp>
          <p:nvSpPr>
            <p:cNvPr id="20" name="TextBox 20"/>
            <p:cNvSpPr txBox="1"/>
            <p:nvPr/>
          </p:nvSpPr>
          <p:spPr>
            <a:xfrm>
              <a:off x="0" y="-38100"/>
              <a:ext cx="1503005" cy="1796705"/>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0266891" y="1642813"/>
            <a:ext cx="1513328" cy="1513328"/>
          </a:xfrm>
          <a:custGeom>
            <a:avLst/>
            <a:gdLst/>
            <a:ahLst/>
            <a:cxnLst/>
            <a:rect l="l" t="t" r="r" b="b"/>
            <a:pathLst>
              <a:path w="1513328" h="1513328">
                <a:moveTo>
                  <a:pt x="0" y="0"/>
                </a:moveTo>
                <a:lnTo>
                  <a:pt x="1513329" y="0"/>
                </a:lnTo>
                <a:lnTo>
                  <a:pt x="1513329" y="1513329"/>
                </a:lnTo>
                <a:lnTo>
                  <a:pt x="0" y="1513329"/>
                </a:lnTo>
                <a:lnTo>
                  <a:pt x="0" y="0"/>
                </a:lnTo>
                <a:close/>
              </a:path>
            </a:pathLst>
          </a:custGeom>
          <a:blipFill>
            <a:blip r:embed="rId3"/>
            <a:stretch>
              <a:fillRect/>
            </a:stretch>
          </a:blipFill>
        </p:spPr>
        <p:txBody>
          <a:bodyPr/>
          <a:lstStyle/>
          <a:p>
            <a:endParaRPr lang="en-US"/>
          </a:p>
        </p:txBody>
      </p:sp>
      <p:sp>
        <p:nvSpPr>
          <p:cNvPr id="22" name="TextBox 22"/>
          <p:cNvSpPr txBox="1"/>
          <p:nvPr/>
        </p:nvSpPr>
        <p:spPr>
          <a:xfrm>
            <a:off x="509323" y="2231193"/>
            <a:ext cx="5232628" cy="412666"/>
          </a:xfrm>
          <a:prstGeom prst="rect">
            <a:avLst/>
          </a:prstGeom>
        </p:spPr>
        <p:txBody>
          <a:bodyPr lIns="0" tIns="0" rIns="0" bIns="0" rtlCol="0" anchor="t">
            <a:spAutoFit/>
          </a:bodyPr>
          <a:lstStyle/>
          <a:p>
            <a:pPr algn="ctr">
              <a:lnSpc>
                <a:spcPts val="2998"/>
              </a:lnSpc>
            </a:pPr>
            <a:r>
              <a:rPr lang="en-US" sz="3223">
                <a:solidFill>
                  <a:srgbClr val="FFFFFF"/>
                </a:solidFill>
                <a:latin typeface="Archivo Black"/>
                <a:ea typeface="Archivo Black"/>
                <a:cs typeface="Archivo Black"/>
                <a:sym typeface="Archivo Black"/>
              </a:rPr>
              <a:t>Introduction</a:t>
            </a:r>
          </a:p>
        </p:txBody>
      </p:sp>
      <p:sp>
        <p:nvSpPr>
          <p:cNvPr id="23" name="TextBox 23"/>
          <p:cNvSpPr txBox="1"/>
          <p:nvPr/>
        </p:nvSpPr>
        <p:spPr>
          <a:xfrm>
            <a:off x="6547592" y="2231244"/>
            <a:ext cx="5232628" cy="412615"/>
          </a:xfrm>
          <a:prstGeom prst="rect">
            <a:avLst/>
          </a:prstGeom>
        </p:spPr>
        <p:txBody>
          <a:bodyPr lIns="0" tIns="0" rIns="0" bIns="0" rtlCol="0" anchor="t">
            <a:spAutoFit/>
          </a:bodyPr>
          <a:lstStyle/>
          <a:p>
            <a:pPr algn="ctr">
              <a:lnSpc>
                <a:spcPts val="2998"/>
              </a:lnSpc>
            </a:pPr>
            <a:r>
              <a:rPr lang="en-US" sz="3223">
                <a:solidFill>
                  <a:srgbClr val="FFFFFF"/>
                </a:solidFill>
                <a:latin typeface="Archivo Black"/>
                <a:ea typeface="Archivo Black"/>
                <a:cs typeface="Archivo Black"/>
                <a:sym typeface="Archivo Black"/>
              </a:rPr>
              <a:t>Methods</a:t>
            </a:r>
          </a:p>
        </p:txBody>
      </p:sp>
      <p:sp>
        <p:nvSpPr>
          <p:cNvPr id="24" name="TextBox 24"/>
          <p:cNvSpPr txBox="1"/>
          <p:nvPr/>
        </p:nvSpPr>
        <p:spPr>
          <a:xfrm>
            <a:off x="12585861" y="2231244"/>
            <a:ext cx="5232628" cy="412666"/>
          </a:xfrm>
          <a:prstGeom prst="rect">
            <a:avLst/>
          </a:prstGeom>
        </p:spPr>
        <p:txBody>
          <a:bodyPr lIns="0" tIns="0" rIns="0" bIns="0" rtlCol="0" anchor="t">
            <a:spAutoFit/>
          </a:bodyPr>
          <a:lstStyle/>
          <a:p>
            <a:pPr algn="ctr">
              <a:lnSpc>
                <a:spcPts val="2998"/>
              </a:lnSpc>
            </a:pPr>
            <a:r>
              <a:rPr lang="en-US" sz="3223">
                <a:solidFill>
                  <a:srgbClr val="FFFFFF"/>
                </a:solidFill>
                <a:latin typeface="Archivo Black"/>
                <a:ea typeface="Archivo Black"/>
                <a:cs typeface="Archivo Black"/>
                <a:sym typeface="Archivo Black"/>
              </a:rPr>
              <a:t>Results</a:t>
            </a:r>
          </a:p>
        </p:txBody>
      </p:sp>
      <p:sp>
        <p:nvSpPr>
          <p:cNvPr id="25" name="TextBox 25"/>
          <p:cNvSpPr txBox="1"/>
          <p:nvPr/>
        </p:nvSpPr>
        <p:spPr>
          <a:xfrm>
            <a:off x="264625" y="3562426"/>
            <a:ext cx="5528804" cy="3765550"/>
          </a:xfrm>
          <a:prstGeom prst="rect">
            <a:avLst/>
          </a:prstGeom>
        </p:spPr>
        <p:txBody>
          <a:bodyPr lIns="0" tIns="0" rIns="0" bIns="0" rtlCol="0" anchor="t">
            <a:spAutoFit/>
          </a:bodyPr>
          <a:lstStyle/>
          <a:p>
            <a:pPr marL="539749" lvl="1" indent="-269875" algn="l">
              <a:lnSpc>
                <a:spcPts val="3349"/>
              </a:lnSpc>
              <a:buFont typeface="Arial"/>
              <a:buChar char="•"/>
            </a:pPr>
            <a:r>
              <a:rPr lang="en-US" sz="2499">
                <a:solidFill>
                  <a:srgbClr val="FFFFFF"/>
                </a:solidFill>
                <a:latin typeface="Garet"/>
                <a:ea typeface="Garet"/>
                <a:cs typeface="Garet"/>
                <a:sym typeface="Garet"/>
              </a:rPr>
              <a:t>An estimated </a:t>
            </a:r>
            <a:r>
              <a:rPr lang="en-US" sz="2499" b="1">
                <a:solidFill>
                  <a:srgbClr val="FFFFFF"/>
                </a:solidFill>
                <a:latin typeface="Garet Bold"/>
                <a:ea typeface="Garet Bold"/>
                <a:cs typeface="Garet Bold"/>
                <a:sym typeface="Garet Bold"/>
              </a:rPr>
              <a:t>800</a:t>
            </a:r>
            <a:r>
              <a:rPr lang="en-US" sz="2499">
                <a:solidFill>
                  <a:srgbClr val="FFFFFF"/>
                </a:solidFill>
                <a:latin typeface="Garet"/>
                <a:ea typeface="Garet"/>
                <a:cs typeface="Garet"/>
                <a:sym typeface="Garet"/>
              </a:rPr>
              <a:t> records in the LHSC database for </a:t>
            </a:r>
            <a:r>
              <a:rPr lang="en-US" sz="2499" i="1">
                <a:solidFill>
                  <a:srgbClr val="FFFFFF"/>
                </a:solidFill>
                <a:latin typeface="Garet Italics"/>
                <a:ea typeface="Garet Italics"/>
                <a:cs typeface="Garet Italics"/>
                <a:sym typeface="Garet Italics"/>
              </a:rPr>
              <a:t>patients with a CCA and/or treated with FDS for any aneurysm</a:t>
            </a:r>
          </a:p>
          <a:p>
            <a:pPr algn="l">
              <a:lnSpc>
                <a:spcPts val="3349"/>
              </a:lnSpc>
            </a:pPr>
            <a:endParaRPr lang="en-US" sz="2499" i="1">
              <a:solidFill>
                <a:srgbClr val="FFFFFF"/>
              </a:solidFill>
              <a:latin typeface="Garet Italics"/>
              <a:ea typeface="Garet Italics"/>
              <a:cs typeface="Garet Italics"/>
              <a:sym typeface="Garet Italics"/>
            </a:endParaRPr>
          </a:p>
          <a:p>
            <a:pPr marL="539749" lvl="1" indent="-269875" algn="l">
              <a:lnSpc>
                <a:spcPts val="3349"/>
              </a:lnSpc>
              <a:buFont typeface="Arial"/>
              <a:buChar char="•"/>
            </a:pPr>
            <a:r>
              <a:rPr lang="en-US" sz="2499">
                <a:solidFill>
                  <a:srgbClr val="FFFFFF"/>
                </a:solidFill>
                <a:latin typeface="Garet"/>
                <a:ea typeface="Garet"/>
                <a:cs typeface="Garet"/>
                <a:sym typeface="Garet"/>
              </a:rPr>
              <a:t>Unknown power to evaluate specific treatment comparisons</a:t>
            </a:r>
          </a:p>
        </p:txBody>
      </p:sp>
      <p:sp>
        <p:nvSpPr>
          <p:cNvPr id="26" name="TextBox 26"/>
          <p:cNvSpPr txBox="1"/>
          <p:nvPr/>
        </p:nvSpPr>
        <p:spPr>
          <a:xfrm>
            <a:off x="12567731" y="3562426"/>
            <a:ext cx="5250757" cy="5022850"/>
          </a:xfrm>
          <a:prstGeom prst="rect">
            <a:avLst/>
          </a:prstGeom>
        </p:spPr>
        <p:txBody>
          <a:bodyPr lIns="0" tIns="0" rIns="0" bIns="0" rtlCol="0" anchor="t">
            <a:spAutoFit/>
          </a:bodyPr>
          <a:lstStyle/>
          <a:p>
            <a:pPr marL="539749" lvl="1" indent="-269875" algn="l">
              <a:lnSpc>
                <a:spcPts val="3349"/>
              </a:lnSpc>
              <a:buFont typeface="Arial"/>
              <a:buChar char="•"/>
            </a:pPr>
            <a:r>
              <a:rPr lang="en-US" sz="2499">
                <a:solidFill>
                  <a:srgbClr val="FFFFFF"/>
                </a:solidFill>
                <a:latin typeface="Garet"/>
                <a:ea typeface="Garet"/>
                <a:cs typeface="Garet"/>
                <a:sym typeface="Garet"/>
              </a:rPr>
              <a:t>We found that the overall power should be </a:t>
            </a:r>
            <a:r>
              <a:rPr lang="en-US" sz="2499" b="1">
                <a:solidFill>
                  <a:srgbClr val="FFFFFF"/>
                </a:solidFill>
                <a:latin typeface="Garet Bold"/>
                <a:ea typeface="Garet Bold"/>
                <a:cs typeface="Garet Bold"/>
                <a:sym typeface="Garet Bold"/>
              </a:rPr>
              <a:t>sufficient</a:t>
            </a:r>
            <a:r>
              <a:rPr lang="en-US" sz="2499">
                <a:solidFill>
                  <a:srgbClr val="FFFFFF"/>
                </a:solidFill>
                <a:latin typeface="Garet"/>
                <a:ea typeface="Garet"/>
                <a:cs typeface="Garet"/>
                <a:sym typeface="Garet"/>
              </a:rPr>
              <a:t> for comparing  </a:t>
            </a:r>
            <a:r>
              <a:rPr lang="en-US" sz="2499" b="1">
                <a:solidFill>
                  <a:srgbClr val="FFFFFF"/>
                </a:solidFill>
                <a:latin typeface="Garet Bold"/>
                <a:ea typeface="Garet Bold"/>
                <a:cs typeface="Garet Bold"/>
                <a:sym typeface="Garet Bold"/>
              </a:rPr>
              <a:t>natural history</a:t>
            </a:r>
            <a:r>
              <a:rPr lang="en-US" sz="2499">
                <a:solidFill>
                  <a:srgbClr val="FFFFFF"/>
                </a:solidFill>
                <a:latin typeface="Garet"/>
                <a:ea typeface="Garet"/>
                <a:cs typeface="Garet"/>
                <a:sym typeface="Garet"/>
              </a:rPr>
              <a:t> to different</a:t>
            </a:r>
            <a:r>
              <a:rPr lang="en-US" sz="2499" b="1">
                <a:solidFill>
                  <a:srgbClr val="FFFFFF"/>
                </a:solidFill>
                <a:latin typeface="Garet Bold"/>
                <a:ea typeface="Garet Bold"/>
                <a:cs typeface="Garet Bold"/>
                <a:sym typeface="Garet Bold"/>
              </a:rPr>
              <a:t> types of treatment</a:t>
            </a:r>
          </a:p>
          <a:p>
            <a:pPr algn="l">
              <a:lnSpc>
                <a:spcPts val="3349"/>
              </a:lnSpc>
            </a:pPr>
            <a:endParaRPr lang="en-US" sz="2499" b="1">
              <a:solidFill>
                <a:srgbClr val="FFFFFF"/>
              </a:solidFill>
              <a:latin typeface="Garet Bold"/>
              <a:ea typeface="Garet Bold"/>
              <a:cs typeface="Garet Bold"/>
              <a:sym typeface="Garet Bold"/>
            </a:endParaRPr>
          </a:p>
          <a:p>
            <a:pPr marL="539749" lvl="1" indent="-269875" algn="l">
              <a:lnSpc>
                <a:spcPts val="3349"/>
              </a:lnSpc>
              <a:buFont typeface="Arial"/>
              <a:buChar char="•"/>
            </a:pPr>
            <a:r>
              <a:rPr lang="en-US" sz="2499">
                <a:solidFill>
                  <a:srgbClr val="FFFFFF"/>
                </a:solidFill>
                <a:latin typeface="Garet"/>
                <a:ea typeface="Garet"/>
                <a:cs typeface="Garet"/>
                <a:sym typeface="Garet"/>
              </a:rPr>
              <a:t>some treatment comparisons may be </a:t>
            </a:r>
            <a:r>
              <a:rPr lang="en-US" sz="2499" b="1">
                <a:solidFill>
                  <a:srgbClr val="FFFFFF"/>
                </a:solidFill>
                <a:latin typeface="Garet Bold"/>
                <a:ea typeface="Garet Bold"/>
                <a:cs typeface="Garet Bold"/>
                <a:sym typeface="Garet Bold"/>
              </a:rPr>
              <a:t>difficult</a:t>
            </a:r>
            <a:r>
              <a:rPr lang="en-US" sz="2499">
                <a:solidFill>
                  <a:srgbClr val="FFFFFF"/>
                </a:solidFill>
                <a:latin typeface="Garet"/>
                <a:ea typeface="Garet"/>
                <a:cs typeface="Garet"/>
                <a:sym typeface="Garet"/>
              </a:rPr>
              <a:t> such as </a:t>
            </a:r>
            <a:r>
              <a:rPr lang="en-US" sz="2499" b="1">
                <a:solidFill>
                  <a:srgbClr val="FFFFFF"/>
                </a:solidFill>
                <a:latin typeface="Garet Bold"/>
                <a:ea typeface="Garet Bold"/>
                <a:cs typeface="Garet Bold"/>
                <a:sym typeface="Garet Bold"/>
              </a:rPr>
              <a:t>coiling</a:t>
            </a:r>
            <a:r>
              <a:rPr lang="en-US" sz="2499">
                <a:solidFill>
                  <a:srgbClr val="FFFFFF"/>
                </a:solidFill>
                <a:latin typeface="Garet"/>
                <a:ea typeface="Garet"/>
                <a:cs typeface="Garet"/>
                <a:sym typeface="Garet"/>
              </a:rPr>
              <a:t> </a:t>
            </a:r>
            <a:r>
              <a:rPr lang="en-US" sz="2499" b="1">
                <a:solidFill>
                  <a:srgbClr val="FFFFFF"/>
                </a:solidFill>
                <a:latin typeface="Garet Bold"/>
                <a:ea typeface="Garet Bold"/>
                <a:cs typeface="Garet Bold"/>
                <a:sym typeface="Garet Bold"/>
              </a:rPr>
              <a:t>compared</a:t>
            </a:r>
            <a:r>
              <a:rPr lang="en-US" sz="2499">
                <a:solidFill>
                  <a:srgbClr val="FFFFFF"/>
                </a:solidFill>
                <a:latin typeface="Garet"/>
                <a:ea typeface="Garet"/>
                <a:cs typeface="Garet"/>
                <a:sym typeface="Garet"/>
              </a:rPr>
              <a:t> to </a:t>
            </a:r>
            <a:r>
              <a:rPr lang="en-US" sz="2499" b="1">
                <a:solidFill>
                  <a:srgbClr val="FFFFFF"/>
                </a:solidFill>
                <a:latin typeface="Garet Bold"/>
                <a:ea typeface="Garet Bold"/>
                <a:cs typeface="Garet Bold"/>
                <a:sym typeface="Garet Bold"/>
              </a:rPr>
              <a:t>stent assisted coiling </a:t>
            </a:r>
            <a:r>
              <a:rPr lang="en-US" sz="2499">
                <a:solidFill>
                  <a:srgbClr val="FFFFFF"/>
                </a:solidFill>
                <a:latin typeface="Garet"/>
                <a:ea typeface="Garet"/>
                <a:cs typeface="Garet"/>
                <a:sym typeface="Garet"/>
              </a:rPr>
              <a:t> or </a:t>
            </a:r>
            <a:r>
              <a:rPr lang="en-US" sz="2499" b="1">
                <a:solidFill>
                  <a:srgbClr val="FFFFFF"/>
                </a:solidFill>
                <a:latin typeface="Garet Bold"/>
                <a:ea typeface="Garet Bold"/>
                <a:cs typeface="Garet Bold"/>
                <a:sym typeface="Garet Bold"/>
              </a:rPr>
              <a:t>FDS</a:t>
            </a:r>
            <a:r>
              <a:rPr lang="en-US" sz="2499">
                <a:solidFill>
                  <a:srgbClr val="FFFFFF"/>
                </a:solidFill>
                <a:latin typeface="Garet"/>
                <a:ea typeface="Garet"/>
                <a:cs typeface="Garet"/>
                <a:sym typeface="Garet"/>
              </a:rPr>
              <a:t> to </a:t>
            </a:r>
            <a:r>
              <a:rPr lang="en-US" sz="2499" b="1">
                <a:solidFill>
                  <a:srgbClr val="FFFFFF"/>
                </a:solidFill>
                <a:latin typeface="Garet Bold"/>
                <a:ea typeface="Garet Bold"/>
                <a:cs typeface="Garet Bold"/>
                <a:sym typeface="Garet Bold"/>
              </a:rPr>
              <a:t>surgical techniques</a:t>
            </a:r>
          </a:p>
        </p:txBody>
      </p:sp>
      <p:sp>
        <p:nvSpPr>
          <p:cNvPr id="27" name="TextBox 27"/>
          <p:cNvSpPr txBox="1"/>
          <p:nvPr/>
        </p:nvSpPr>
        <p:spPr>
          <a:xfrm>
            <a:off x="3767276" y="361504"/>
            <a:ext cx="10753448" cy="897255"/>
          </a:xfrm>
          <a:prstGeom prst="rect">
            <a:avLst/>
          </a:prstGeom>
        </p:spPr>
        <p:txBody>
          <a:bodyPr lIns="0" tIns="0" rIns="0" bIns="0" rtlCol="0" anchor="t">
            <a:spAutoFit/>
          </a:bodyPr>
          <a:lstStyle/>
          <a:p>
            <a:pPr algn="ctr">
              <a:lnSpc>
                <a:spcPts val="6509"/>
              </a:lnSpc>
            </a:pPr>
            <a:r>
              <a:rPr lang="en-US" sz="6999">
                <a:solidFill>
                  <a:srgbClr val="2B2829"/>
                </a:solidFill>
                <a:latin typeface="Archivo Black"/>
                <a:ea typeface="Archivo Black"/>
                <a:cs typeface="Archivo Black"/>
                <a:sym typeface="Archivo Black"/>
              </a:rPr>
              <a:t>Power Analysis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D4FA8"/>
        </a:solidFill>
        <a:effectLst/>
      </p:bgPr>
    </p:bg>
    <p:spTree>
      <p:nvGrpSpPr>
        <p:cNvPr id="1" name=""/>
        <p:cNvGrpSpPr/>
        <p:nvPr/>
      </p:nvGrpSpPr>
      <p:grpSpPr>
        <a:xfrm>
          <a:off x="0" y="0"/>
          <a:ext cx="0" cy="0"/>
          <a:chOff x="0" y="0"/>
          <a:chExt cx="0" cy="0"/>
        </a:xfrm>
      </p:grpSpPr>
      <p:grpSp>
        <p:nvGrpSpPr>
          <p:cNvPr id="2" name="Group 2"/>
          <p:cNvGrpSpPr/>
          <p:nvPr/>
        </p:nvGrpSpPr>
        <p:grpSpPr>
          <a:xfrm>
            <a:off x="684949" y="1999060"/>
            <a:ext cx="16918102" cy="7737888"/>
            <a:chOff x="0" y="0"/>
            <a:chExt cx="4455796" cy="2037962"/>
          </a:xfrm>
        </p:grpSpPr>
        <p:sp>
          <p:nvSpPr>
            <p:cNvPr id="3" name="Freeform 3"/>
            <p:cNvSpPr/>
            <p:nvPr/>
          </p:nvSpPr>
          <p:spPr>
            <a:xfrm>
              <a:off x="0" y="0"/>
              <a:ext cx="4455796" cy="2037962"/>
            </a:xfrm>
            <a:custGeom>
              <a:avLst/>
              <a:gdLst/>
              <a:ahLst/>
              <a:cxnLst/>
              <a:rect l="l" t="t" r="r" b="b"/>
              <a:pathLst>
                <a:path w="4455796" h="2037962">
                  <a:moveTo>
                    <a:pt x="14644" y="0"/>
                  </a:moveTo>
                  <a:lnTo>
                    <a:pt x="4441153" y="0"/>
                  </a:lnTo>
                  <a:cubicBezTo>
                    <a:pt x="4445036" y="0"/>
                    <a:pt x="4448761" y="1543"/>
                    <a:pt x="4451507" y="4289"/>
                  </a:cubicBezTo>
                  <a:cubicBezTo>
                    <a:pt x="4454253" y="7035"/>
                    <a:pt x="4455796" y="10760"/>
                    <a:pt x="4455796" y="14644"/>
                  </a:cubicBezTo>
                  <a:lnTo>
                    <a:pt x="4455796" y="2023319"/>
                  </a:lnTo>
                  <a:cubicBezTo>
                    <a:pt x="4455796" y="2031406"/>
                    <a:pt x="4449240" y="2037962"/>
                    <a:pt x="4441153" y="2037962"/>
                  </a:cubicBezTo>
                  <a:lnTo>
                    <a:pt x="14644" y="2037962"/>
                  </a:lnTo>
                  <a:cubicBezTo>
                    <a:pt x="6556" y="2037962"/>
                    <a:pt x="0" y="2031406"/>
                    <a:pt x="0" y="2023319"/>
                  </a:cubicBezTo>
                  <a:lnTo>
                    <a:pt x="0" y="14644"/>
                  </a:lnTo>
                  <a:cubicBezTo>
                    <a:pt x="0" y="6556"/>
                    <a:pt x="6556" y="0"/>
                    <a:pt x="14644" y="0"/>
                  </a:cubicBezTo>
                  <a:close/>
                </a:path>
              </a:pathLst>
            </a:custGeom>
            <a:solidFill>
              <a:srgbClr val="FFFFFF"/>
            </a:solidFill>
          </p:spPr>
          <p:txBody>
            <a:bodyPr/>
            <a:lstStyle/>
            <a:p>
              <a:endParaRPr lang="en-US"/>
            </a:p>
          </p:txBody>
        </p:sp>
        <p:sp>
          <p:nvSpPr>
            <p:cNvPr id="4" name="TextBox 4"/>
            <p:cNvSpPr txBox="1"/>
            <p:nvPr/>
          </p:nvSpPr>
          <p:spPr>
            <a:xfrm>
              <a:off x="0" y="-38100"/>
              <a:ext cx="4455796" cy="207606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31950" y="2825159"/>
            <a:ext cx="7421572" cy="6085689"/>
          </a:xfrm>
          <a:custGeom>
            <a:avLst/>
            <a:gdLst/>
            <a:ahLst/>
            <a:cxnLst/>
            <a:rect l="l" t="t" r="r" b="b"/>
            <a:pathLst>
              <a:path w="7421572" h="6085689">
                <a:moveTo>
                  <a:pt x="0" y="0"/>
                </a:moveTo>
                <a:lnTo>
                  <a:pt x="7421571" y="0"/>
                </a:lnTo>
                <a:lnTo>
                  <a:pt x="7421571" y="6085689"/>
                </a:lnTo>
                <a:lnTo>
                  <a:pt x="0" y="6085689"/>
                </a:lnTo>
                <a:lnTo>
                  <a:pt x="0" y="0"/>
                </a:lnTo>
                <a:close/>
              </a:path>
            </a:pathLst>
          </a:custGeom>
          <a:blipFill>
            <a:blip r:embed="rId2"/>
            <a:stretch>
              <a:fillRect/>
            </a:stretch>
          </a:blipFill>
        </p:spPr>
        <p:txBody>
          <a:bodyPr/>
          <a:lstStyle/>
          <a:p>
            <a:endParaRPr lang="en-US"/>
          </a:p>
        </p:txBody>
      </p:sp>
      <p:sp>
        <p:nvSpPr>
          <p:cNvPr id="6" name="Freeform 6"/>
          <p:cNvSpPr/>
          <p:nvPr/>
        </p:nvSpPr>
        <p:spPr>
          <a:xfrm>
            <a:off x="8954490" y="2525318"/>
            <a:ext cx="8304810" cy="6685372"/>
          </a:xfrm>
          <a:custGeom>
            <a:avLst/>
            <a:gdLst/>
            <a:ahLst/>
            <a:cxnLst/>
            <a:rect l="l" t="t" r="r" b="b"/>
            <a:pathLst>
              <a:path w="8304810" h="6685372">
                <a:moveTo>
                  <a:pt x="0" y="0"/>
                </a:moveTo>
                <a:lnTo>
                  <a:pt x="8304810" y="0"/>
                </a:lnTo>
                <a:lnTo>
                  <a:pt x="8304810" y="6685372"/>
                </a:lnTo>
                <a:lnTo>
                  <a:pt x="0" y="6685372"/>
                </a:lnTo>
                <a:lnTo>
                  <a:pt x="0" y="0"/>
                </a:lnTo>
                <a:close/>
              </a:path>
            </a:pathLst>
          </a:custGeom>
          <a:blipFill>
            <a:blip r:embed="rId3"/>
            <a:stretch>
              <a:fillRect/>
            </a:stretch>
          </a:blipFill>
        </p:spPr>
        <p:txBody>
          <a:bodyPr/>
          <a:lstStyle/>
          <a:p>
            <a:endParaRPr lang="en-US"/>
          </a:p>
        </p:txBody>
      </p:sp>
      <p:grpSp>
        <p:nvGrpSpPr>
          <p:cNvPr id="7" name="Group 7"/>
          <p:cNvGrpSpPr/>
          <p:nvPr/>
        </p:nvGrpSpPr>
        <p:grpSpPr>
          <a:xfrm>
            <a:off x="961144" y="6807475"/>
            <a:ext cx="7722924" cy="2262454"/>
            <a:chOff x="0" y="0"/>
            <a:chExt cx="2034021" cy="595873"/>
          </a:xfrm>
        </p:grpSpPr>
        <p:sp>
          <p:nvSpPr>
            <p:cNvPr id="8" name="Freeform 8"/>
            <p:cNvSpPr/>
            <p:nvPr/>
          </p:nvSpPr>
          <p:spPr>
            <a:xfrm>
              <a:off x="0" y="0"/>
              <a:ext cx="2034021" cy="595873"/>
            </a:xfrm>
            <a:custGeom>
              <a:avLst/>
              <a:gdLst/>
              <a:ahLst/>
              <a:cxnLst/>
              <a:rect l="l" t="t" r="r" b="b"/>
              <a:pathLst>
                <a:path w="2034021" h="595873">
                  <a:moveTo>
                    <a:pt x="0" y="0"/>
                  </a:moveTo>
                  <a:lnTo>
                    <a:pt x="2034021" y="0"/>
                  </a:lnTo>
                  <a:lnTo>
                    <a:pt x="2034021" y="595873"/>
                  </a:lnTo>
                  <a:lnTo>
                    <a:pt x="0" y="595873"/>
                  </a:lnTo>
                  <a:close/>
                </a:path>
              </a:pathLst>
            </a:custGeom>
            <a:solidFill>
              <a:srgbClr val="000000">
                <a:alpha val="0"/>
              </a:srgbClr>
            </a:solidFill>
            <a:ln w="38100" cap="sq">
              <a:solidFill>
                <a:srgbClr val="FF2929"/>
              </a:solidFill>
              <a:prstDash val="solid"/>
              <a:miter/>
            </a:ln>
          </p:spPr>
          <p:txBody>
            <a:bodyPr/>
            <a:lstStyle/>
            <a:p>
              <a:endParaRPr lang="en-US"/>
            </a:p>
          </p:txBody>
        </p:sp>
        <p:sp>
          <p:nvSpPr>
            <p:cNvPr id="9" name="TextBox 9"/>
            <p:cNvSpPr txBox="1"/>
            <p:nvPr/>
          </p:nvSpPr>
          <p:spPr>
            <a:xfrm>
              <a:off x="0" y="-38100"/>
              <a:ext cx="2034021" cy="63397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961144" y="613410"/>
            <a:ext cx="15986692" cy="944880"/>
          </a:xfrm>
          <a:prstGeom prst="rect">
            <a:avLst/>
          </a:prstGeom>
        </p:spPr>
        <p:txBody>
          <a:bodyPr lIns="0" tIns="0" rIns="0" bIns="0" rtlCol="0" anchor="t">
            <a:spAutoFit/>
          </a:bodyPr>
          <a:lstStyle/>
          <a:p>
            <a:pPr algn="l">
              <a:lnSpc>
                <a:spcPts val="6509"/>
              </a:lnSpc>
            </a:pPr>
            <a:r>
              <a:rPr lang="en-US" sz="6999" b="1">
                <a:solidFill>
                  <a:srgbClr val="FFFFFF"/>
                </a:solidFill>
                <a:latin typeface="Poppins Bold"/>
                <a:ea typeface="Poppins Bold"/>
                <a:cs typeface="Poppins Bold"/>
                <a:sym typeface="Poppins Bold"/>
              </a:rPr>
              <a:t>Power Analysis Summary</a:t>
            </a:r>
          </a:p>
        </p:txBody>
      </p:sp>
      <p:grpSp>
        <p:nvGrpSpPr>
          <p:cNvPr id="11" name="Group 11"/>
          <p:cNvGrpSpPr/>
          <p:nvPr/>
        </p:nvGrpSpPr>
        <p:grpSpPr>
          <a:xfrm>
            <a:off x="8954490" y="4959459"/>
            <a:ext cx="8082136" cy="2582586"/>
            <a:chOff x="0" y="0"/>
            <a:chExt cx="2128628" cy="680187"/>
          </a:xfrm>
        </p:grpSpPr>
        <p:sp>
          <p:nvSpPr>
            <p:cNvPr id="12" name="Freeform 12"/>
            <p:cNvSpPr/>
            <p:nvPr/>
          </p:nvSpPr>
          <p:spPr>
            <a:xfrm>
              <a:off x="0" y="0"/>
              <a:ext cx="2128628" cy="680187"/>
            </a:xfrm>
            <a:custGeom>
              <a:avLst/>
              <a:gdLst/>
              <a:ahLst/>
              <a:cxnLst/>
              <a:rect l="l" t="t" r="r" b="b"/>
              <a:pathLst>
                <a:path w="2128628" h="680187">
                  <a:moveTo>
                    <a:pt x="0" y="0"/>
                  </a:moveTo>
                  <a:lnTo>
                    <a:pt x="2128628" y="0"/>
                  </a:lnTo>
                  <a:lnTo>
                    <a:pt x="2128628" y="680187"/>
                  </a:lnTo>
                  <a:lnTo>
                    <a:pt x="0" y="680187"/>
                  </a:lnTo>
                  <a:close/>
                </a:path>
              </a:pathLst>
            </a:custGeom>
            <a:solidFill>
              <a:srgbClr val="000000">
                <a:alpha val="0"/>
              </a:srgbClr>
            </a:solidFill>
            <a:ln w="38100" cap="sq">
              <a:solidFill>
                <a:srgbClr val="FF2929"/>
              </a:solidFill>
              <a:prstDash val="solid"/>
              <a:miter/>
            </a:ln>
          </p:spPr>
          <p:txBody>
            <a:bodyPr/>
            <a:lstStyle/>
            <a:p>
              <a:endParaRPr lang="en-US"/>
            </a:p>
          </p:txBody>
        </p:sp>
        <p:sp>
          <p:nvSpPr>
            <p:cNvPr id="13" name="TextBox 13"/>
            <p:cNvSpPr txBox="1"/>
            <p:nvPr/>
          </p:nvSpPr>
          <p:spPr>
            <a:xfrm>
              <a:off x="0" y="-38100"/>
              <a:ext cx="2128628" cy="718287"/>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0F6"/>
        </a:solidFill>
        <a:effectLst/>
      </p:bgPr>
    </p:bg>
    <p:spTree>
      <p:nvGrpSpPr>
        <p:cNvPr id="1" name=""/>
        <p:cNvGrpSpPr/>
        <p:nvPr/>
      </p:nvGrpSpPr>
      <p:grpSpPr>
        <a:xfrm>
          <a:off x="0" y="0"/>
          <a:ext cx="0" cy="0"/>
          <a:chOff x="0" y="0"/>
          <a:chExt cx="0" cy="0"/>
        </a:xfrm>
      </p:grpSpPr>
      <p:grpSp>
        <p:nvGrpSpPr>
          <p:cNvPr id="2" name="Group 2"/>
          <p:cNvGrpSpPr/>
          <p:nvPr/>
        </p:nvGrpSpPr>
        <p:grpSpPr>
          <a:xfrm>
            <a:off x="1226080" y="5984803"/>
            <a:ext cx="4418124" cy="3760341"/>
            <a:chOff x="0" y="0"/>
            <a:chExt cx="1163621" cy="990378"/>
          </a:xfrm>
        </p:grpSpPr>
        <p:sp>
          <p:nvSpPr>
            <p:cNvPr id="3" name="Freeform 3"/>
            <p:cNvSpPr/>
            <p:nvPr/>
          </p:nvSpPr>
          <p:spPr>
            <a:xfrm>
              <a:off x="0" y="0"/>
              <a:ext cx="1163621" cy="990378"/>
            </a:xfrm>
            <a:custGeom>
              <a:avLst/>
              <a:gdLst/>
              <a:ahLst/>
              <a:cxnLst/>
              <a:rect l="l" t="t" r="r" b="b"/>
              <a:pathLst>
                <a:path w="1163621" h="990378">
                  <a:moveTo>
                    <a:pt x="56074" y="0"/>
                  </a:moveTo>
                  <a:lnTo>
                    <a:pt x="1107547" y="0"/>
                  </a:lnTo>
                  <a:cubicBezTo>
                    <a:pt x="1138516" y="0"/>
                    <a:pt x="1163621" y="25105"/>
                    <a:pt x="1163621" y="56074"/>
                  </a:cubicBezTo>
                  <a:lnTo>
                    <a:pt x="1163621" y="934304"/>
                  </a:lnTo>
                  <a:cubicBezTo>
                    <a:pt x="1163621" y="949176"/>
                    <a:pt x="1157713" y="963438"/>
                    <a:pt x="1147198" y="973954"/>
                  </a:cubicBezTo>
                  <a:cubicBezTo>
                    <a:pt x="1136682" y="984470"/>
                    <a:pt x="1122419" y="990378"/>
                    <a:pt x="1107547" y="990378"/>
                  </a:cubicBezTo>
                  <a:lnTo>
                    <a:pt x="56074" y="990378"/>
                  </a:lnTo>
                  <a:cubicBezTo>
                    <a:pt x="25105" y="990378"/>
                    <a:pt x="0" y="965273"/>
                    <a:pt x="0" y="934304"/>
                  </a:cubicBezTo>
                  <a:lnTo>
                    <a:pt x="0" y="56074"/>
                  </a:lnTo>
                  <a:cubicBezTo>
                    <a:pt x="0" y="25105"/>
                    <a:pt x="25105" y="0"/>
                    <a:pt x="56074" y="0"/>
                  </a:cubicBezTo>
                  <a:close/>
                </a:path>
              </a:pathLst>
            </a:custGeom>
            <a:solidFill>
              <a:srgbClr val="6D4FA8"/>
            </a:solidFill>
          </p:spPr>
          <p:txBody>
            <a:bodyPr/>
            <a:lstStyle/>
            <a:p>
              <a:endParaRPr lang="en-US"/>
            </a:p>
          </p:txBody>
        </p:sp>
        <p:sp>
          <p:nvSpPr>
            <p:cNvPr id="4" name="TextBox 4"/>
            <p:cNvSpPr txBox="1"/>
            <p:nvPr/>
          </p:nvSpPr>
          <p:spPr>
            <a:xfrm>
              <a:off x="0" y="-66675"/>
              <a:ext cx="1163621" cy="1057053"/>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6920554" y="5984803"/>
            <a:ext cx="4418124" cy="3760341"/>
            <a:chOff x="0" y="0"/>
            <a:chExt cx="1163621" cy="990378"/>
          </a:xfrm>
        </p:grpSpPr>
        <p:sp>
          <p:nvSpPr>
            <p:cNvPr id="6" name="Freeform 6"/>
            <p:cNvSpPr/>
            <p:nvPr/>
          </p:nvSpPr>
          <p:spPr>
            <a:xfrm>
              <a:off x="0" y="0"/>
              <a:ext cx="1163621" cy="990378"/>
            </a:xfrm>
            <a:custGeom>
              <a:avLst/>
              <a:gdLst/>
              <a:ahLst/>
              <a:cxnLst/>
              <a:rect l="l" t="t" r="r" b="b"/>
              <a:pathLst>
                <a:path w="1163621" h="990378">
                  <a:moveTo>
                    <a:pt x="56074" y="0"/>
                  </a:moveTo>
                  <a:lnTo>
                    <a:pt x="1107547" y="0"/>
                  </a:lnTo>
                  <a:cubicBezTo>
                    <a:pt x="1138516" y="0"/>
                    <a:pt x="1163621" y="25105"/>
                    <a:pt x="1163621" y="56074"/>
                  </a:cubicBezTo>
                  <a:lnTo>
                    <a:pt x="1163621" y="934304"/>
                  </a:lnTo>
                  <a:cubicBezTo>
                    <a:pt x="1163621" y="949176"/>
                    <a:pt x="1157713" y="963438"/>
                    <a:pt x="1147198" y="973954"/>
                  </a:cubicBezTo>
                  <a:cubicBezTo>
                    <a:pt x="1136682" y="984470"/>
                    <a:pt x="1122419" y="990378"/>
                    <a:pt x="1107547" y="990378"/>
                  </a:cubicBezTo>
                  <a:lnTo>
                    <a:pt x="56074" y="990378"/>
                  </a:lnTo>
                  <a:cubicBezTo>
                    <a:pt x="25105" y="990378"/>
                    <a:pt x="0" y="965273"/>
                    <a:pt x="0" y="934304"/>
                  </a:cubicBezTo>
                  <a:lnTo>
                    <a:pt x="0" y="56074"/>
                  </a:lnTo>
                  <a:cubicBezTo>
                    <a:pt x="0" y="25105"/>
                    <a:pt x="25105" y="0"/>
                    <a:pt x="56074" y="0"/>
                  </a:cubicBezTo>
                  <a:close/>
                </a:path>
              </a:pathLst>
            </a:custGeom>
            <a:solidFill>
              <a:srgbClr val="6D4FA8"/>
            </a:solidFill>
          </p:spPr>
          <p:txBody>
            <a:bodyPr/>
            <a:lstStyle/>
            <a:p>
              <a:endParaRPr lang="en-US"/>
            </a:p>
          </p:txBody>
        </p:sp>
        <p:sp>
          <p:nvSpPr>
            <p:cNvPr id="7" name="TextBox 7"/>
            <p:cNvSpPr txBox="1"/>
            <p:nvPr/>
          </p:nvSpPr>
          <p:spPr>
            <a:xfrm>
              <a:off x="0" y="-66675"/>
              <a:ext cx="1163621" cy="1057053"/>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2643796" y="5984803"/>
            <a:ext cx="4418124" cy="3760341"/>
            <a:chOff x="0" y="0"/>
            <a:chExt cx="1163621" cy="990378"/>
          </a:xfrm>
        </p:grpSpPr>
        <p:sp>
          <p:nvSpPr>
            <p:cNvPr id="9" name="Freeform 9"/>
            <p:cNvSpPr/>
            <p:nvPr/>
          </p:nvSpPr>
          <p:spPr>
            <a:xfrm>
              <a:off x="0" y="0"/>
              <a:ext cx="1163621" cy="990378"/>
            </a:xfrm>
            <a:custGeom>
              <a:avLst/>
              <a:gdLst/>
              <a:ahLst/>
              <a:cxnLst/>
              <a:rect l="l" t="t" r="r" b="b"/>
              <a:pathLst>
                <a:path w="1163621" h="990378">
                  <a:moveTo>
                    <a:pt x="56074" y="0"/>
                  </a:moveTo>
                  <a:lnTo>
                    <a:pt x="1107547" y="0"/>
                  </a:lnTo>
                  <a:cubicBezTo>
                    <a:pt x="1138516" y="0"/>
                    <a:pt x="1163621" y="25105"/>
                    <a:pt x="1163621" y="56074"/>
                  </a:cubicBezTo>
                  <a:lnTo>
                    <a:pt x="1163621" y="934304"/>
                  </a:lnTo>
                  <a:cubicBezTo>
                    <a:pt x="1163621" y="949176"/>
                    <a:pt x="1157713" y="963438"/>
                    <a:pt x="1147198" y="973954"/>
                  </a:cubicBezTo>
                  <a:cubicBezTo>
                    <a:pt x="1136682" y="984470"/>
                    <a:pt x="1122419" y="990378"/>
                    <a:pt x="1107547" y="990378"/>
                  </a:cubicBezTo>
                  <a:lnTo>
                    <a:pt x="56074" y="990378"/>
                  </a:lnTo>
                  <a:cubicBezTo>
                    <a:pt x="25105" y="990378"/>
                    <a:pt x="0" y="965273"/>
                    <a:pt x="0" y="934304"/>
                  </a:cubicBezTo>
                  <a:lnTo>
                    <a:pt x="0" y="56074"/>
                  </a:lnTo>
                  <a:cubicBezTo>
                    <a:pt x="0" y="25105"/>
                    <a:pt x="25105" y="0"/>
                    <a:pt x="56074" y="0"/>
                  </a:cubicBezTo>
                  <a:close/>
                </a:path>
              </a:pathLst>
            </a:custGeom>
            <a:solidFill>
              <a:srgbClr val="6D4FA8"/>
            </a:solidFill>
          </p:spPr>
          <p:txBody>
            <a:bodyPr/>
            <a:lstStyle/>
            <a:p>
              <a:endParaRPr lang="en-US"/>
            </a:p>
          </p:txBody>
        </p:sp>
        <p:sp>
          <p:nvSpPr>
            <p:cNvPr id="10" name="TextBox 10"/>
            <p:cNvSpPr txBox="1"/>
            <p:nvPr/>
          </p:nvSpPr>
          <p:spPr>
            <a:xfrm>
              <a:off x="0" y="-66675"/>
              <a:ext cx="1163621" cy="1057053"/>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2940812" y="5080135"/>
            <a:ext cx="788363" cy="7883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4FA8"/>
            </a:solidFill>
          </p:spPr>
          <p:txBody>
            <a:bodyPr/>
            <a:lstStyle/>
            <a:p>
              <a:endParaRPr lang="en-US"/>
            </a:p>
          </p:txBody>
        </p:sp>
        <p:sp>
          <p:nvSpPr>
            <p:cNvPr id="13" name="TextBox 13"/>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8665687" y="5080135"/>
            <a:ext cx="788363" cy="78836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4FA8"/>
            </a:solidFill>
          </p:spPr>
          <p:txBody>
            <a:bodyPr/>
            <a:lstStyle/>
            <a:p>
              <a:endParaRPr lang="en-US"/>
            </a:p>
          </p:txBody>
        </p:sp>
        <p:sp>
          <p:nvSpPr>
            <p:cNvPr id="16" name="TextBox 16"/>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14255027" y="5080135"/>
            <a:ext cx="788363" cy="78836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4FA8"/>
            </a:solidFill>
          </p:spPr>
          <p:txBody>
            <a:bodyPr/>
            <a:lstStyle/>
            <a:p>
              <a:endParaRPr lang="en-US"/>
            </a:p>
          </p:txBody>
        </p:sp>
        <p:sp>
          <p:nvSpPr>
            <p:cNvPr id="19" name="TextBox 19"/>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sp>
        <p:nvSpPr>
          <p:cNvPr id="20" name="Freeform 20"/>
          <p:cNvSpPr/>
          <p:nvPr/>
        </p:nvSpPr>
        <p:spPr>
          <a:xfrm>
            <a:off x="2409475" y="3114798"/>
            <a:ext cx="1851036" cy="1851036"/>
          </a:xfrm>
          <a:custGeom>
            <a:avLst/>
            <a:gdLst/>
            <a:ahLst/>
            <a:cxnLst/>
            <a:rect l="l" t="t" r="r" b="b"/>
            <a:pathLst>
              <a:path w="1851036" h="1851036">
                <a:moveTo>
                  <a:pt x="0" y="0"/>
                </a:moveTo>
                <a:lnTo>
                  <a:pt x="1851037" y="0"/>
                </a:lnTo>
                <a:lnTo>
                  <a:pt x="1851037" y="1851037"/>
                </a:lnTo>
                <a:lnTo>
                  <a:pt x="0" y="1851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868049" y="3287981"/>
            <a:ext cx="2383638" cy="1504671"/>
          </a:xfrm>
          <a:custGeom>
            <a:avLst/>
            <a:gdLst/>
            <a:ahLst/>
            <a:cxnLst/>
            <a:rect l="l" t="t" r="r" b="b"/>
            <a:pathLst>
              <a:path w="2383638" h="1504671">
                <a:moveTo>
                  <a:pt x="0" y="0"/>
                </a:moveTo>
                <a:lnTo>
                  <a:pt x="2383638" y="0"/>
                </a:lnTo>
                <a:lnTo>
                  <a:pt x="2383638" y="1504671"/>
                </a:lnTo>
                <a:lnTo>
                  <a:pt x="0" y="15046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a:off x="13691126" y="3093221"/>
            <a:ext cx="1867932" cy="1872614"/>
          </a:xfrm>
          <a:custGeom>
            <a:avLst/>
            <a:gdLst/>
            <a:ahLst/>
            <a:cxnLst/>
            <a:rect l="l" t="t" r="r" b="b"/>
            <a:pathLst>
              <a:path w="1867932" h="1872614">
                <a:moveTo>
                  <a:pt x="0" y="0"/>
                </a:moveTo>
                <a:lnTo>
                  <a:pt x="1867932" y="0"/>
                </a:lnTo>
                <a:lnTo>
                  <a:pt x="1867932" y="1872614"/>
                </a:lnTo>
                <a:lnTo>
                  <a:pt x="0" y="18726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TextBox 23"/>
          <p:cNvSpPr txBox="1"/>
          <p:nvPr/>
        </p:nvSpPr>
        <p:spPr>
          <a:xfrm>
            <a:off x="3158402" y="567364"/>
            <a:ext cx="11994967" cy="1885949"/>
          </a:xfrm>
          <a:prstGeom prst="rect">
            <a:avLst/>
          </a:prstGeom>
        </p:spPr>
        <p:txBody>
          <a:bodyPr lIns="0" tIns="0" rIns="0" bIns="0" rtlCol="0" anchor="t">
            <a:spAutoFit/>
          </a:bodyPr>
          <a:lstStyle/>
          <a:p>
            <a:pPr algn="ctr">
              <a:lnSpc>
                <a:spcPts val="6974"/>
              </a:lnSpc>
            </a:pPr>
            <a:r>
              <a:rPr lang="en-US" sz="7499" b="1">
                <a:solidFill>
                  <a:srgbClr val="2B2829"/>
                </a:solidFill>
                <a:latin typeface="Poppins Bold"/>
                <a:ea typeface="Poppins Bold"/>
                <a:cs typeface="Poppins Bold"/>
                <a:sym typeface="Poppins Bold"/>
              </a:rPr>
              <a:t>Conclusion: What We Learned</a:t>
            </a:r>
          </a:p>
        </p:txBody>
      </p:sp>
      <p:sp>
        <p:nvSpPr>
          <p:cNvPr id="24" name="TextBox 24"/>
          <p:cNvSpPr txBox="1"/>
          <p:nvPr/>
        </p:nvSpPr>
        <p:spPr>
          <a:xfrm>
            <a:off x="3048773" y="5296792"/>
            <a:ext cx="572442" cy="393148"/>
          </a:xfrm>
          <a:prstGeom prst="rect">
            <a:avLst/>
          </a:prstGeom>
        </p:spPr>
        <p:txBody>
          <a:bodyPr lIns="0" tIns="0" rIns="0" bIns="0" rtlCol="0" anchor="t">
            <a:spAutoFit/>
          </a:bodyPr>
          <a:lstStyle/>
          <a:p>
            <a:pPr algn="ctr">
              <a:lnSpc>
                <a:spcPts val="2654"/>
              </a:lnSpc>
            </a:pPr>
            <a:r>
              <a:rPr lang="en-US" sz="2854">
                <a:solidFill>
                  <a:srgbClr val="FFFFFF"/>
                </a:solidFill>
                <a:latin typeface="Poppins"/>
                <a:ea typeface="Poppins"/>
                <a:cs typeface="Poppins"/>
                <a:sym typeface="Poppins"/>
              </a:rPr>
              <a:t>01</a:t>
            </a:r>
          </a:p>
        </p:txBody>
      </p:sp>
      <p:sp>
        <p:nvSpPr>
          <p:cNvPr id="25" name="TextBox 25"/>
          <p:cNvSpPr txBox="1"/>
          <p:nvPr/>
        </p:nvSpPr>
        <p:spPr>
          <a:xfrm>
            <a:off x="8773647" y="5296792"/>
            <a:ext cx="572442" cy="393148"/>
          </a:xfrm>
          <a:prstGeom prst="rect">
            <a:avLst/>
          </a:prstGeom>
        </p:spPr>
        <p:txBody>
          <a:bodyPr lIns="0" tIns="0" rIns="0" bIns="0" rtlCol="0" anchor="t">
            <a:spAutoFit/>
          </a:bodyPr>
          <a:lstStyle/>
          <a:p>
            <a:pPr algn="ctr">
              <a:lnSpc>
                <a:spcPts val="2654"/>
              </a:lnSpc>
            </a:pPr>
            <a:r>
              <a:rPr lang="en-US" sz="2854">
                <a:solidFill>
                  <a:srgbClr val="FFFFFF"/>
                </a:solidFill>
                <a:latin typeface="Poppins"/>
                <a:ea typeface="Poppins"/>
                <a:cs typeface="Poppins"/>
                <a:sym typeface="Poppins"/>
              </a:rPr>
              <a:t>02</a:t>
            </a:r>
          </a:p>
        </p:txBody>
      </p:sp>
      <p:sp>
        <p:nvSpPr>
          <p:cNvPr id="26" name="TextBox 26"/>
          <p:cNvSpPr txBox="1"/>
          <p:nvPr/>
        </p:nvSpPr>
        <p:spPr>
          <a:xfrm>
            <a:off x="1490845" y="6334941"/>
            <a:ext cx="3886660" cy="1345565"/>
          </a:xfrm>
          <a:prstGeom prst="rect">
            <a:avLst/>
          </a:prstGeom>
        </p:spPr>
        <p:txBody>
          <a:bodyPr lIns="0" tIns="0" rIns="0" bIns="0" rtlCol="0" anchor="t">
            <a:spAutoFit/>
          </a:bodyPr>
          <a:lstStyle/>
          <a:p>
            <a:pPr algn="ctr">
              <a:lnSpc>
                <a:spcPts val="2679"/>
              </a:lnSpc>
            </a:pPr>
            <a:r>
              <a:rPr lang="en-US" sz="1999">
                <a:solidFill>
                  <a:srgbClr val="FFFFFF"/>
                </a:solidFill>
                <a:latin typeface="Poppins"/>
                <a:ea typeface="Poppins"/>
                <a:cs typeface="Poppins"/>
                <a:sym typeface="Poppins"/>
              </a:rPr>
              <a:t>Importance of </a:t>
            </a:r>
            <a:r>
              <a:rPr lang="en-US" sz="1999" b="1">
                <a:solidFill>
                  <a:srgbClr val="FFFFFF"/>
                </a:solidFill>
                <a:latin typeface="Poppins Bold"/>
                <a:ea typeface="Poppins Bold"/>
                <a:cs typeface="Poppins Bold"/>
                <a:sym typeface="Poppins Bold"/>
              </a:rPr>
              <a:t>Evidence-Based Decision-Making</a:t>
            </a:r>
          </a:p>
          <a:p>
            <a:pPr algn="ctr">
              <a:lnSpc>
                <a:spcPts val="2679"/>
              </a:lnSpc>
            </a:pPr>
            <a:endParaRPr lang="en-US" sz="1999" b="1">
              <a:solidFill>
                <a:srgbClr val="FFFFFF"/>
              </a:solidFill>
              <a:latin typeface="Poppins Bold"/>
              <a:ea typeface="Poppins Bold"/>
              <a:cs typeface="Poppins Bold"/>
              <a:sym typeface="Poppins Bold"/>
            </a:endParaRPr>
          </a:p>
          <a:p>
            <a:pPr algn="ctr">
              <a:lnSpc>
                <a:spcPts val="2679"/>
              </a:lnSpc>
            </a:pPr>
            <a:endParaRPr lang="en-US" sz="1999" b="1">
              <a:solidFill>
                <a:srgbClr val="FFFFFF"/>
              </a:solidFill>
              <a:latin typeface="Poppins Bold"/>
              <a:ea typeface="Poppins Bold"/>
              <a:cs typeface="Poppins Bold"/>
              <a:sym typeface="Poppins Bold"/>
            </a:endParaRPr>
          </a:p>
        </p:txBody>
      </p:sp>
      <p:sp>
        <p:nvSpPr>
          <p:cNvPr id="27" name="TextBox 27"/>
          <p:cNvSpPr txBox="1"/>
          <p:nvPr/>
        </p:nvSpPr>
        <p:spPr>
          <a:xfrm>
            <a:off x="7147174" y="6334941"/>
            <a:ext cx="4191504" cy="2679065"/>
          </a:xfrm>
          <a:prstGeom prst="rect">
            <a:avLst/>
          </a:prstGeom>
        </p:spPr>
        <p:txBody>
          <a:bodyPr lIns="0" tIns="0" rIns="0" bIns="0" rtlCol="0" anchor="t">
            <a:spAutoFit/>
          </a:bodyPr>
          <a:lstStyle/>
          <a:p>
            <a:pPr algn="l">
              <a:lnSpc>
                <a:spcPts val="2679"/>
              </a:lnSpc>
            </a:pPr>
            <a:r>
              <a:rPr lang="en-US" sz="1999" b="1">
                <a:solidFill>
                  <a:srgbClr val="FFFFFF"/>
                </a:solidFill>
                <a:latin typeface="Poppins Bold"/>
                <a:ea typeface="Poppins Bold"/>
                <a:cs typeface="Poppins Bold"/>
                <a:sym typeface="Poppins Bold"/>
              </a:rPr>
              <a:t>Literature Review</a:t>
            </a:r>
            <a:r>
              <a:rPr lang="en-US" sz="1999">
                <a:solidFill>
                  <a:srgbClr val="FFFFFF"/>
                </a:solidFill>
                <a:latin typeface="Poppins"/>
                <a:ea typeface="Poppins"/>
                <a:cs typeface="Poppins"/>
                <a:sym typeface="Poppins"/>
              </a:rPr>
              <a:t> &amp; Research Insights</a:t>
            </a:r>
          </a:p>
          <a:p>
            <a:pPr marL="431797" lvl="1" indent="-215899" algn="l">
              <a:lnSpc>
                <a:spcPts val="2679"/>
              </a:lnSpc>
              <a:buFont typeface="Arial"/>
              <a:buChar char="•"/>
            </a:pPr>
            <a:r>
              <a:rPr lang="en-US" sz="1999">
                <a:solidFill>
                  <a:srgbClr val="FFFFFF"/>
                </a:solidFill>
                <a:latin typeface="Poppins"/>
                <a:ea typeface="Poppins"/>
                <a:cs typeface="Poppins"/>
                <a:sym typeface="Poppins"/>
              </a:rPr>
              <a:t>Reviewing studies on treatment effectiveness and patient outcomes.</a:t>
            </a:r>
          </a:p>
          <a:p>
            <a:pPr marL="431797" lvl="1" indent="-215899" algn="l">
              <a:lnSpc>
                <a:spcPts val="2679"/>
              </a:lnSpc>
              <a:buFont typeface="Arial"/>
              <a:buChar char="•"/>
            </a:pPr>
            <a:r>
              <a:rPr lang="en-US" sz="1999">
                <a:solidFill>
                  <a:srgbClr val="FFFFFF"/>
                </a:solidFill>
                <a:latin typeface="Poppins"/>
                <a:ea typeface="Poppins"/>
                <a:cs typeface="Poppins"/>
                <a:sym typeface="Poppins"/>
              </a:rPr>
              <a:t>Identifying gaps in current knowledge </a:t>
            </a:r>
          </a:p>
          <a:p>
            <a:pPr algn="l">
              <a:lnSpc>
                <a:spcPts val="2679"/>
              </a:lnSpc>
            </a:pPr>
            <a:endParaRPr lang="en-US" sz="1999">
              <a:solidFill>
                <a:srgbClr val="FFFFFF"/>
              </a:solidFill>
              <a:latin typeface="Poppins"/>
              <a:ea typeface="Poppins"/>
              <a:cs typeface="Poppins"/>
              <a:sym typeface="Poppins"/>
            </a:endParaRPr>
          </a:p>
        </p:txBody>
      </p:sp>
      <p:sp>
        <p:nvSpPr>
          <p:cNvPr id="28" name="TextBox 28"/>
          <p:cNvSpPr txBox="1"/>
          <p:nvPr/>
        </p:nvSpPr>
        <p:spPr>
          <a:xfrm>
            <a:off x="13192066" y="6334941"/>
            <a:ext cx="3486727" cy="2345690"/>
          </a:xfrm>
          <a:prstGeom prst="rect">
            <a:avLst/>
          </a:prstGeom>
        </p:spPr>
        <p:txBody>
          <a:bodyPr lIns="0" tIns="0" rIns="0" bIns="0" rtlCol="0" anchor="t">
            <a:spAutoFit/>
          </a:bodyPr>
          <a:lstStyle/>
          <a:p>
            <a:pPr algn="l">
              <a:lnSpc>
                <a:spcPts val="2679"/>
              </a:lnSpc>
            </a:pPr>
            <a:r>
              <a:rPr lang="en-US" sz="1999" b="1">
                <a:solidFill>
                  <a:srgbClr val="FFFFFF"/>
                </a:solidFill>
                <a:latin typeface="Poppins Bold"/>
                <a:ea typeface="Poppins Bold"/>
                <a:cs typeface="Poppins Bold"/>
                <a:sym typeface="Poppins Bold"/>
              </a:rPr>
              <a:t>Observership Experience</a:t>
            </a:r>
          </a:p>
          <a:p>
            <a:pPr marL="431797" lvl="1" indent="-215899" algn="l">
              <a:lnSpc>
                <a:spcPts val="2679"/>
              </a:lnSpc>
              <a:buFont typeface="Arial"/>
              <a:buChar char="•"/>
            </a:pPr>
            <a:r>
              <a:rPr lang="en-US" sz="1999">
                <a:solidFill>
                  <a:srgbClr val="FFFFFF"/>
                </a:solidFill>
                <a:latin typeface="Poppins"/>
                <a:ea typeface="Poppins"/>
                <a:cs typeface="Poppins"/>
                <a:sym typeface="Poppins"/>
              </a:rPr>
              <a:t>We observed real-world cases of patients treated with FDS and coiling.</a:t>
            </a:r>
          </a:p>
          <a:p>
            <a:pPr algn="l">
              <a:lnSpc>
                <a:spcPts val="2679"/>
              </a:lnSpc>
            </a:pPr>
            <a:endParaRPr lang="en-US" sz="1999">
              <a:solidFill>
                <a:srgbClr val="FFFFFF"/>
              </a:solidFill>
              <a:latin typeface="Poppins"/>
              <a:ea typeface="Poppins"/>
              <a:cs typeface="Poppins"/>
              <a:sym typeface="Poppins"/>
            </a:endParaRPr>
          </a:p>
          <a:p>
            <a:pPr algn="l">
              <a:lnSpc>
                <a:spcPts val="2679"/>
              </a:lnSpc>
            </a:pPr>
            <a:endParaRPr lang="en-US" sz="1999">
              <a:solidFill>
                <a:srgbClr val="FFFFFF"/>
              </a:solidFill>
              <a:latin typeface="Poppins"/>
              <a:ea typeface="Poppins"/>
              <a:cs typeface="Poppins"/>
              <a:sym typeface="Poppins"/>
            </a:endParaRPr>
          </a:p>
        </p:txBody>
      </p:sp>
      <p:sp>
        <p:nvSpPr>
          <p:cNvPr id="29" name="TextBox 29"/>
          <p:cNvSpPr txBox="1"/>
          <p:nvPr/>
        </p:nvSpPr>
        <p:spPr>
          <a:xfrm>
            <a:off x="14362987" y="5296792"/>
            <a:ext cx="572442" cy="393148"/>
          </a:xfrm>
          <a:prstGeom prst="rect">
            <a:avLst/>
          </a:prstGeom>
        </p:spPr>
        <p:txBody>
          <a:bodyPr lIns="0" tIns="0" rIns="0" bIns="0" rtlCol="0" anchor="t">
            <a:spAutoFit/>
          </a:bodyPr>
          <a:lstStyle/>
          <a:p>
            <a:pPr algn="ctr">
              <a:lnSpc>
                <a:spcPts val="2654"/>
              </a:lnSpc>
            </a:pPr>
            <a:r>
              <a:rPr lang="en-US" sz="2854">
                <a:solidFill>
                  <a:srgbClr val="FFFFFF"/>
                </a:solidFill>
                <a:latin typeface="Poppins"/>
                <a:ea typeface="Poppins"/>
                <a:cs typeface="Poppins"/>
                <a:sym typeface="Poppins"/>
              </a:rPr>
              <a:t>03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04485" y="3207262"/>
            <a:ext cx="11415263" cy="1141526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4FA8"/>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2502038"/>
            <a:ext cx="8115300" cy="2808852"/>
          </a:xfrm>
          <a:prstGeom prst="rect">
            <a:avLst/>
          </a:prstGeom>
        </p:spPr>
        <p:txBody>
          <a:bodyPr lIns="0" tIns="0" rIns="0" bIns="0" rtlCol="0" anchor="t">
            <a:spAutoFit/>
          </a:bodyPr>
          <a:lstStyle/>
          <a:p>
            <a:pPr algn="l">
              <a:lnSpc>
                <a:spcPts val="10651"/>
              </a:lnSpc>
            </a:pPr>
            <a:r>
              <a:rPr lang="en-US" sz="11452">
                <a:solidFill>
                  <a:srgbClr val="2B2829"/>
                </a:solidFill>
                <a:latin typeface="Archivo Black"/>
                <a:ea typeface="Archivo Black"/>
                <a:cs typeface="Archivo Black"/>
                <a:sym typeface="Archivo Black"/>
              </a:rPr>
              <a:t>Thank You! </a:t>
            </a:r>
          </a:p>
        </p:txBody>
      </p:sp>
      <p:sp>
        <p:nvSpPr>
          <p:cNvPr id="6" name="TextBox 6"/>
          <p:cNvSpPr txBox="1"/>
          <p:nvPr/>
        </p:nvSpPr>
        <p:spPr>
          <a:xfrm>
            <a:off x="9622294" y="6186368"/>
            <a:ext cx="8379644" cy="2235835"/>
          </a:xfrm>
          <a:prstGeom prst="rect">
            <a:avLst/>
          </a:prstGeom>
        </p:spPr>
        <p:txBody>
          <a:bodyPr lIns="0" tIns="0" rIns="0" bIns="0" rtlCol="0" anchor="t">
            <a:spAutoFit/>
          </a:bodyPr>
          <a:lstStyle/>
          <a:p>
            <a:pPr algn="l">
              <a:lnSpc>
                <a:spcPts val="4487"/>
              </a:lnSpc>
            </a:pPr>
            <a:r>
              <a:rPr lang="en-US" sz="3349" b="1">
                <a:solidFill>
                  <a:srgbClr val="FFFFFF"/>
                </a:solidFill>
                <a:latin typeface="Garet Bold"/>
                <a:ea typeface="Garet Bold"/>
                <a:cs typeface="Garet Bold"/>
                <a:sym typeface="Garet Bold"/>
              </a:rPr>
              <a:t>Special thank you to Dr. Mel Boulton, Dr. Alonso Alvarado Bolanos, Dr. Annika Mascarenhas, and the rest of the Neuro-Angio Team!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8739" y="3261288"/>
            <a:ext cx="2247190" cy="2656547"/>
            <a:chOff x="0" y="0"/>
            <a:chExt cx="687553" cy="812800"/>
          </a:xfrm>
        </p:grpSpPr>
        <p:sp>
          <p:nvSpPr>
            <p:cNvPr id="3" name="Freeform 3"/>
            <p:cNvSpPr/>
            <p:nvPr/>
          </p:nvSpPr>
          <p:spPr>
            <a:xfrm>
              <a:off x="0" y="0"/>
              <a:ext cx="687553" cy="812800"/>
            </a:xfrm>
            <a:custGeom>
              <a:avLst/>
              <a:gdLst/>
              <a:ahLst/>
              <a:cxnLst/>
              <a:rect l="l" t="t" r="r" b="b"/>
              <a:pathLst>
                <a:path w="687553" h="812800">
                  <a:moveTo>
                    <a:pt x="0" y="0"/>
                  </a:moveTo>
                  <a:lnTo>
                    <a:pt x="687553" y="0"/>
                  </a:lnTo>
                  <a:lnTo>
                    <a:pt x="687553" y="812800"/>
                  </a:lnTo>
                  <a:lnTo>
                    <a:pt x="0" y="812800"/>
                  </a:lnTo>
                  <a:close/>
                </a:path>
              </a:pathLst>
            </a:custGeom>
            <a:blipFill>
              <a:blip r:embed="rId2"/>
              <a:stretch>
                <a:fillRect l="-2540" r="-2540"/>
              </a:stretch>
            </a:blipFill>
            <a:ln w="38100" cap="sq">
              <a:solidFill>
                <a:srgbClr val="000000"/>
              </a:solidFill>
              <a:prstDash val="solid"/>
              <a:miter/>
            </a:ln>
          </p:spPr>
          <p:txBody>
            <a:bodyPr/>
            <a:lstStyle/>
            <a:p>
              <a:endParaRPr lang="en-US"/>
            </a:p>
          </p:txBody>
        </p:sp>
      </p:grpSp>
      <p:grpSp>
        <p:nvGrpSpPr>
          <p:cNvPr id="4" name="Group 4"/>
          <p:cNvGrpSpPr/>
          <p:nvPr/>
        </p:nvGrpSpPr>
        <p:grpSpPr>
          <a:xfrm>
            <a:off x="598739" y="6139998"/>
            <a:ext cx="2247190" cy="762457"/>
            <a:chOff x="0" y="0"/>
            <a:chExt cx="524667" cy="178016"/>
          </a:xfrm>
        </p:grpSpPr>
        <p:sp>
          <p:nvSpPr>
            <p:cNvPr id="5" name="Freeform 5"/>
            <p:cNvSpPr/>
            <p:nvPr/>
          </p:nvSpPr>
          <p:spPr>
            <a:xfrm>
              <a:off x="0" y="0"/>
              <a:ext cx="524667" cy="178016"/>
            </a:xfrm>
            <a:custGeom>
              <a:avLst/>
              <a:gdLst/>
              <a:ahLst/>
              <a:cxnLst/>
              <a:rect l="l" t="t" r="r" b="b"/>
              <a:pathLst>
                <a:path w="524667" h="178016">
                  <a:moveTo>
                    <a:pt x="0" y="0"/>
                  </a:moveTo>
                  <a:lnTo>
                    <a:pt x="524667" y="0"/>
                  </a:lnTo>
                  <a:lnTo>
                    <a:pt x="524667" y="178016"/>
                  </a:lnTo>
                  <a:lnTo>
                    <a:pt x="0" y="178016"/>
                  </a:lnTo>
                  <a:close/>
                </a:path>
              </a:pathLst>
            </a:custGeom>
            <a:solidFill>
              <a:srgbClr val="CAA7D9"/>
            </a:solidFill>
          </p:spPr>
          <p:txBody>
            <a:bodyPr/>
            <a:lstStyle/>
            <a:p>
              <a:endParaRPr lang="en-US"/>
            </a:p>
          </p:txBody>
        </p:sp>
        <p:sp>
          <p:nvSpPr>
            <p:cNvPr id="6" name="TextBox 6"/>
            <p:cNvSpPr txBox="1"/>
            <p:nvPr/>
          </p:nvSpPr>
          <p:spPr>
            <a:xfrm>
              <a:off x="0" y="28575"/>
              <a:ext cx="524667" cy="149441"/>
            </a:xfrm>
            <a:prstGeom prst="rect">
              <a:avLst/>
            </a:prstGeom>
          </p:spPr>
          <p:txBody>
            <a:bodyPr lIns="127000" tIns="127000" rIns="127000" bIns="127000" rtlCol="0" anchor="ctr"/>
            <a:lstStyle/>
            <a:p>
              <a:pPr algn="ctr">
                <a:lnSpc>
                  <a:spcPts val="1800"/>
                </a:lnSpc>
              </a:pPr>
              <a:r>
                <a:rPr lang="en-US" sz="1800" b="1" spc="18">
                  <a:solidFill>
                    <a:srgbClr val="1D1F23"/>
                  </a:solidFill>
                  <a:latin typeface="DM Sans Bold"/>
                  <a:ea typeface="DM Sans Bold"/>
                  <a:cs typeface="DM Sans Bold"/>
                  <a:sym typeface="DM Sans Bold"/>
                </a:rPr>
                <a:t>Dr. Mel Boulton</a:t>
              </a:r>
            </a:p>
          </p:txBody>
        </p:sp>
      </p:grpSp>
      <p:grpSp>
        <p:nvGrpSpPr>
          <p:cNvPr id="7" name="Group 7"/>
          <p:cNvGrpSpPr/>
          <p:nvPr/>
        </p:nvGrpSpPr>
        <p:grpSpPr>
          <a:xfrm>
            <a:off x="598739" y="7062629"/>
            <a:ext cx="2247190" cy="1275452"/>
            <a:chOff x="0" y="0"/>
            <a:chExt cx="524667" cy="297788"/>
          </a:xfrm>
        </p:grpSpPr>
        <p:sp>
          <p:nvSpPr>
            <p:cNvPr id="8" name="Freeform 8"/>
            <p:cNvSpPr/>
            <p:nvPr/>
          </p:nvSpPr>
          <p:spPr>
            <a:xfrm>
              <a:off x="0" y="0"/>
              <a:ext cx="524667" cy="297788"/>
            </a:xfrm>
            <a:custGeom>
              <a:avLst/>
              <a:gdLst/>
              <a:ahLst/>
              <a:cxnLst/>
              <a:rect l="l" t="t" r="r" b="b"/>
              <a:pathLst>
                <a:path w="524667" h="297788">
                  <a:moveTo>
                    <a:pt x="0" y="0"/>
                  </a:moveTo>
                  <a:lnTo>
                    <a:pt x="524667" y="0"/>
                  </a:lnTo>
                  <a:lnTo>
                    <a:pt x="524667" y="297788"/>
                  </a:lnTo>
                  <a:lnTo>
                    <a:pt x="0" y="297788"/>
                  </a:lnTo>
                  <a:close/>
                </a:path>
              </a:pathLst>
            </a:custGeom>
            <a:solidFill>
              <a:srgbClr val="CAA7D9"/>
            </a:solidFill>
          </p:spPr>
          <p:txBody>
            <a:bodyPr/>
            <a:lstStyle/>
            <a:p>
              <a:endParaRPr lang="en-US"/>
            </a:p>
          </p:txBody>
        </p:sp>
        <p:sp>
          <p:nvSpPr>
            <p:cNvPr id="9" name="TextBox 9"/>
            <p:cNvSpPr txBox="1"/>
            <p:nvPr/>
          </p:nvSpPr>
          <p:spPr>
            <a:xfrm>
              <a:off x="0" y="-9525"/>
              <a:ext cx="524667" cy="307313"/>
            </a:xfrm>
            <a:prstGeom prst="rect">
              <a:avLst/>
            </a:prstGeom>
          </p:spPr>
          <p:txBody>
            <a:bodyPr lIns="127000" tIns="127000" rIns="127000" bIns="127000" rtlCol="0" anchor="ctr"/>
            <a:lstStyle/>
            <a:p>
              <a:pPr algn="ctr">
                <a:lnSpc>
                  <a:spcPts val="1920"/>
                </a:lnSpc>
              </a:pPr>
              <a:r>
                <a:rPr lang="en-US" sz="1600" b="1" spc="16">
                  <a:solidFill>
                    <a:srgbClr val="1D1F23"/>
                  </a:solidFill>
                  <a:latin typeface="DM Sans Bold"/>
                  <a:ea typeface="DM Sans Bold"/>
                  <a:cs typeface="DM Sans Bold"/>
                  <a:sym typeface="DM Sans Bold"/>
                </a:rPr>
                <a:t>Supervisor</a:t>
              </a:r>
            </a:p>
          </p:txBody>
        </p:sp>
      </p:grpSp>
      <p:grpSp>
        <p:nvGrpSpPr>
          <p:cNvPr id="10" name="Group 10"/>
          <p:cNvGrpSpPr/>
          <p:nvPr/>
        </p:nvGrpSpPr>
        <p:grpSpPr>
          <a:xfrm>
            <a:off x="6234356" y="3264376"/>
            <a:ext cx="2247190" cy="2656547"/>
            <a:chOff x="0" y="0"/>
            <a:chExt cx="687553" cy="812800"/>
          </a:xfrm>
        </p:grpSpPr>
        <p:sp>
          <p:nvSpPr>
            <p:cNvPr id="11" name="Freeform 11"/>
            <p:cNvSpPr/>
            <p:nvPr/>
          </p:nvSpPr>
          <p:spPr>
            <a:xfrm>
              <a:off x="0" y="0"/>
              <a:ext cx="687553" cy="812800"/>
            </a:xfrm>
            <a:custGeom>
              <a:avLst/>
              <a:gdLst/>
              <a:ahLst/>
              <a:cxnLst/>
              <a:rect l="l" t="t" r="r" b="b"/>
              <a:pathLst>
                <a:path w="687553" h="812800">
                  <a:moveTo>
                    <a:pt x="0" y="0"/>
                  </a:moveTo>
                  <a:lnTo>
                    <a:pt x="687553" y="0"/>
                  </a:lnTo>
                  <a:lnTo>
                    <a:pt x="687553" y="812800"/>
                  </a:lnTo>
                  <a:lnTo>
                    <a:pt x="0" y="812800"/>
                  </a:lnTo>
                  <a:close/>
                </a:path>
              </a:pathLst>
            </a:custGeom>
            <a:blipFill>
              <a:blip r:embed="rId3"/>
              <a:stretch>
                <a:fillRect l="-9108" r="-9108"/>
              </a:stretch>
            </a:blipFill>
            <a:ln w="38100" cap="sq">
              <a:solidFill>
                <a:srgbClr val="000000"/>
              </a:solidFill>
              <a:prstDash val="solid"/>
              <a:miter/>
            </a:ln>
          </p:spPr>
          <p:txBody>
            <a:bodyPr/>
            <a:lstStyle/>
            <a:p>
              <a:endParaRPr lang="en-US"/>
            </a:p>
          </p:txBody>
        </p:sp>
      </p:grpSp>
      <p:grpSp>
        <p:nvGrpSpPr>
          <p:cNvPr id="12" name="Group 12"/>
          <p:cNvGrpSpPr/>
          <p:nvPr/>
        </p:nvGrpSpPr>
        <p:grpSpPr>
          <a:xfrm>
            <a:off x="6234356" y="6143086"/>
            <a:ext cx="2247190" cy="762532"/>
            <a:chOff x="0" y="0"/>
            <a:chExt cx="524667" cy="178033"/>
          </a:xfrm>
        </p:grpSpPr>
        <p:sp>
          <p:nvSpPr>
            <p:cNvPr id="13" name="Freeform 13"/>
            <p:cNvSpPr/>
            <p:nvPr/>
          </p:nvSpPr>
          <p:spPr>
            <a:xfrm>
              <a:off x="0" y="0"/>
              <a:ext cx="524667" cy="178033"/>
            </a:xfrm>
            <a:custGeom>
              <a:avLst/>
              <a:gdLst/>
              <a:ahLst/>
              <a:cxnLst/>
              <a:rect l="l" t="t" r="r" b="b"/>
              <a:pathLst>
                <a:path w="524667" h="178033">
                  <a:moveTo>
                    <a:pt x="0" y="0"/>
                  </a:moveTo>
                  <a:lnTo>
                    <a:pt x="524667" y="0"/>
                  </a:lnTo>
                  <a:lnTo>
                    <a:pt x="524667" y="178033"/>
                  </a:lnTo>
                  <a:lnTo>
                    <a:pt x="0" y="178033"/>
                  </a:lnTo>
                  <a:close/>
                </a:path>
              </a:pathLst>
            </a:custGeom>
            <a:solidFill>
              <a:srgbClr val="CAA7D9"/>
            </a:solidFill>
          </p:spPr>
          <p:txBody>
            <a:bodyPr/>
            <a:lstStyle/>
            <a:p>
              <a:endParaRPr lang="en-US"/>
            </a:p>
          </p:txBody>
        </p:sp>
        <p:sp>
          <p:nvSpPr>
            <p:cNvPr id="14" name="TextBox 14"/>
            <p:cNvSpPr txBox="1"/>
            <p:nvPr/>
          </p:nvSpPr>
          <p:spPr>
            <a:xfrm>
              <a:off x="0" y="28575"/>
              <a:ext cx="524667" cy="149458"/>
            </a:xfrm>
            <a:prstGeom prst="rect">
              <a:avLst/>
            </a:prstGeom>
          </p:spPr>
          <p:txBody>
            <a:bodyPr lIns="127000" tIns="127000" rIns="127000" bIns="127000" rtlCol="0" anchor="ctr"/>
            <a:lstStyle/>
            <a:p>
              <a:pPr algn="ctr">
                <a:lnSpc>
                  <a:spcPts val="1800"/>
                </a:lnSpc>
              </a:pPr>
              <a:r>
                <a:rPr lang="en-US" sz="1800" b="1" spc="18">
                  <a:solidFill>
                    <a:srgbClr val="1D1F23"/>
                  </a:solidFill>
                  <a:latin typeface="DM Sans Bold"/>
                  <a:ea typeface="DM Sans Bold"/>
                  <a:cs typeface="DM Sans Bold"/>
                  <a:sym typeface="DM Sans Bold"/>
                </a:rPr>
                <a:t>Dr. Alvarado Bolanos</a:t>
              </a:r>
            </a:p>
          </p:txBody>
        </p:sp>
      </p:grpSp>
      <p:grpSp>
        <p:nvGrpSpPr>
          <p:cNvPr id="15" name="Group 15"/>
          <p:cNvGrpSpPr/>
          <p:nvPr/>
        </p:nvGrpSpPr>
        <p:grpSpPr>
          <a:xfrm>
            <a:off x="9281272" y="3264376"/>
            <a:ext cx="2247190" cy="2656547"/>
            <a:chOff x="0" y="0"/>
            <a:chExt cx="687553" cy="812800"/>
          </a:xfrm>
        </p:grpSpPr>
        <p:sp>
          <p:nvSpPr>
            <p:cNvPr id="16" name="Freeform 16"/>
            <p:cNvSpPr/>
            <p:nvPr/>
          </p:nvSpPr>
          <p:spPr>
            <a:xfrm>
              <a:off x="0" y="0"/>
              <a:ext cx="687553" cy="812800"/>
            </a:xfrm>
            <a:custGeom>
              <a:avLst/>
              <a:gdLst/>
              <a:ahLst/>
              <a:cxnLst/>
              <a:rect l="l" t="t" r="r" b="b"/>
              <a:pathLst>
                <a:path w="687553" h="812800">
                  <a:moveTo>
                    <a:pt x="0" y="0"/>
                  </a:moveTo>
                  <a:lnTo>
                    <a:pt x="687553" y="0"/>
                  </a:lnTo>
                  <a:lnTo>
                    <a:pt x="687553" y="812800"/>
                  </a:lnTo>
                  <a:lnTo>
                    <a:pt x="0" y="812800"/>
                  </a:lnTo>
                  <a:close/>
                </a:path>
              </a:pathLst>
            </a:custGeom>
            <a:blipFill>
              <a:blip r:embed="rId4"/>
              <a:stretch>
                <a:fillRect l="-115763" t="-86766" r="-122857" b="-195155"/>
              </a:stretch>
            </a:blipFill>
            <a:ln w="38100" cap="sq">
              <a:solidFill>
                <a:srgbClr val="000000"/>
              </a:solidFill>
              <a:prstDash val="solid"/>
              <a:miter/>
            </a:ln>
          </p:spPr>
          <p:txBody>
            <a:bodyPr/>
            <a:lstStyle/>
            <a:p>
              <a:endParaRPr lang="en-US"/>
            </a:p>
          </p:txBody>
        </p:sp>
      </p:grpSp>
      <p:grpSp>
        <p:nvGrpSpPr>
          <p:cNvPr id="17" name="Group 17"/>
          <p:cNvGrpSpPr/>
          <p:nvPr/>
        </p:nvGrpSpPr>
        <p:grpSpPr>
          <a:xfrm>
            <a:off x="9281272" y="6143086"/>
            <a:ext cx="2247190" cy="700469"/>
            <a:chOff x="0" y="0"/>
            <a:chExt cx="524667" cy="163543"/>
          </a:xfrm>
        </p:grpSpPr>
        <p:sp>
          <p:nvSpPr>
            <p:cNvPr id="18" name="Freeform 18"/>
            <p:cNvSpPr/>
            <p:nvPr/>
          </p:nvSpPr>
          <p:spPr>
            <a:xfrm>
              <a:off x="0" y="0"/>
              <a:ext cx="524667" cy="163543"/>
            </a:xfrm>
            <a:custGeom>
              <a:avLst/>
              <a:gdLst/>
              <a:ahLst/>
              <a:cxnLst/>
              <a:rect l="l" t="t" r="r" b="b"/>
              <a:pathLst>
                <a:path w="524667" h="163543">
                  <a:moveTo>
                    <a:pt x="0" y="0"/>
                  </a:moveTo>
                  <a:lnTo>
                    <a:pt x="524667" y="0"/>
                  </a:lnTo>
                  <a:lnTo>
                    <a:pt x="524667" y="163543"/>
                  </a:lnTo>
                  <a:lnTo>
                    <a:pt x="0" y="163543"/>
                  </a:lnTo>
                  <a:close/>
                </a:path>
              </a:pathLst>
            </a:custGeom>
            <a:solidFill>
              <a:srgbClr val="CAA7D9"/>
            </a:solidFill>
          </p:spPr>
          <p:txBody>
            <a:bodyPr/>
            <a:lstStyle/>
            <a:p>
              <a:endParaRPr lang="en-US"/>
            </a:p>
          </p:txBody>
        </p:sp>
        <p:sp>
          <p:nvSpPr>
            <p:cNvPr id="19" name="TextBox 19"/>
            <p:cNvSpPr txBox="1"/>
            <p:nvPr/>
          </p:nvSpPr>
          <p:spPr>
            <a:xfrm>
              <a:off x="0" y="19050"/>
              <a:ext cx="524667" cy="144493"/>
            </a:xfrm>
            <a:prstGeom prst="rect">
              <a:avLst/>
            </a:prstGeom>
          </p:spPr>
          <p:txBody>
            <a:bodyPr lIns="127000" tIns="127000" rIns="127000" bIns="127000" rtlCol="0" anchor="ctr"/>
            <a:lstStyle/>
            <a:p>
              <a:pPr algn="ctr">
                <a:lnSpc>
                  <a:spcPts val="1600"/>
                </a:lnSpc>
              </a:pPr>
              <a:r>
                <a:rPr lang="en-US" sz="1600" b="1" spc="16">
                  <a:solidFill>
                    <a:srgbClr val="1D1F23"/>
                  </a:solidFill>
                  <a:latin typeface="DM Sans Bold"/>
                  <a:ea typeface="DM Sans Bold"/>
                  <a:cs typeface="DM Sans Bold"/>
                  <a:sym typeface="DM Sans Bold"/>
                </a:rPr>
                <a:t>Herthika Sivasuntharampillai</a:t>
              </a:r>
            </a:p>
          </p:txBody>
        </p:sp>
      </p:grpSp>
      <p:grpSp>
        <p:nvGrpSpPr>
          <p:cNvPr id="20" name="Group 20"/>
          <p:cNvGrpSpPr/>
          <p:nvPr/>
        </p:nvGrpSpPr>
        <p:grpSpPr>
          <a:xfrm>
            <a:off x="12328187" y="3264376"/>
            <a:ext cx="2247190" cy="2656547"/>
            <a:chOff x="0" y="0"/>
            <a:chExt cx="687553" cy="812800"/>
          </a:xfrm>
        </p:grpSpPr>
        <p:sp>
          <p:nvSpPr>
            <p:cNvPr id="21" name="Freeform 21"/>
            <p:cNvSpPr/>
            <p:nvPr/>
          </p:nvSpPr>
          <p:spPr>
            <a:xfrm>
              <a:off x="0" y="0"/>
              <a:ext cx="687553" cy="812800"/>
            </a:xfrm>
            <a:custGeom>
              <a:avLst/>
              <a:gdLst/>
              <a:ahLst/>
              <a:cxnLst/>
              <a:rect l="l" t="t" r="r" b="b"/>
              <a:pathLst>
                <a:path w="687553" h="812800">
                  <a:moveTo>
                    <a:pt x="0" y="0"/>
                  </a:moveTo>
                  <a:lnTo>
                    <a:pt x="687553" y="0"/>
                  </a:lnTo>
                  <a:lnTo>
                    <a:pt x="687553" y="812800"/>
                  </a:lnTo>
                  <a:lnTo>
                    <a:pt x="0" y="812800"/>
                  </a:lnTo>
                  <a:close/>
                </a:path>
              </a:pathLst>
            </a:custGeom>
            <a:blipFill>
              <a:blip r:embed="rId5"/>
              <a:stretch>
                <a:fillRect t="-13442" b="-13442"/>
              </a:stretch>
            </a:blipFill>
            <a:ln w="38100" cap="sq">
              <a:solidFill>
                <a:srgbClr val="000000"/>
              </a:solidFill>
              <a:prstDash val="solid"/>
              <a:miter/>
            </a:ln>
          </p:spPr>
          <p:txBody>
            <a:bodyPr/>
            <a:lstStyle/>
            <a:p>
              <a:endParaRPr lang="en-US"/>
            </a:p>
          </p:txBody>
        </p:sp>
      </p:grpSp>
      <p:grpSp>
        <p:nvGrpSpPr>
          <p:cNvPr id="22" name="Group 22"/>
          <p:cNvGrpSpPr/>
          <p:nvPr/>
        </p:nvGrpSpPr>
        <p:grpSpPr>
          <a:xfrm>
            <a:off x="12328187" y="6143086"/>
            <a:ext cx="2247190" cy="762457"/>
            <a:chOff x="0" y="0"/>
            <a:chExt cx="524667" cy="178016"/>
          </a:xfrm>
        </p:grpSpPr>
        <p:sp>
          <p:nvSpPr>
            <p:cNvPr id="23" name="Freeform 23"/>
            <p:cNvSpPr/>
            <p:nvPr/>
          </p:nvSpPr>
          <p:spPr>
            <a:xfrm>
              <a:off x="0" y="0"/>
              <a:ext cx="524667" cy="178016"/>
            </a:xfrm>
            <a:custGeom>
              <a:avLst/>
              <a:gdLst/>
              <a:ahLst/>
              <a:cxnLst/>
              <a:rect l="l" t="t" r="r" b="b"/>
              <a:pathLst>
                <a:path w="524667" h="178016">
                  <a:moveTo>
                    <a:pt x="0" y="0"/>
                  </a:moveTo>
                  <a:lnTo>
                    <a:pt x="524667" y="0"/>
                  </a:lnTo>
                  <a:lnTo>
                    <a:pt x="524667" y="178016"/>
                  </a:lnTo>
                  <a:lnTo>
                    <a:pt x="0" y="178016"/>
                  </a:lnTo>
                  <a:close/>
                </a:path>
              </a:pathLst>
            </a:custGeom>
            <a:solidFill>
              <a:srgbClr val="CAA7D9"/>
            </a:solidFill>
          </p:spPr>
          <p:txBody>
            <a:bodyPr/>
            <a:lstStyle/>
            <a:p>
              <a:endParaRPr lang="en-US"/>
            </a:p>
          </p:txBody>
        </p:sp>
        <p:sp>
          <p:nvSpPr>
            <p:cNvPr id="24" name="TextBox 24"/>
            <p:cNvSpPr txBox="1"/>
            <p:nvPr/>
          </p:nvSpPr>
          <p:spPr>
            <a:xfrm>
              <a:off x="0" y="28575"/>
              <a:ext cx="524667" cy="149441"/>
            </a:xfrm>
            <a:prstGeom prst="rect">
              <a:avLst/>
            </a:prstGeom>
          </p:spPr>
          <p:txBody>
            <a:bodyPr lIns="127000" tIns="127000" rIns="127000" bIns="127000" rtlCol="0" anchor="ctr"/>
            <a:lstStyle/>
            <a:p>
              <a:pPr algn="ctr">
                <a:lnSpc>
                  <a:spcPts val="1800"/>
                </a:lnSpc>
              </a:pPr>
              <a:r>
                <a:rPr lang="en-US" sz="1800" b="1" spc="18">
                  <a:solidFill>
                    <a:srgbClr val="1D1F23"/>
                  </a:solidFill>
                  <a:latin typeface="DM Sans Bold"/>
                  <a:ea typeface="DM Sans Bold"/>
                  <a:cs typeface="DM Sans Bold"/>
                  <a:sym typeface="DM Sans Bold"/>
                </a:rPr>
                <a:t>Shima Roshani</a:t>
              </a:r>
            </a:p>
          </p:txBody>
        </p:sp>
      </p:grpSp>
      <p:sp>
        <p:nvSpPr>
          <p:cNvPr id="25" name="Freeform 25"/>
          <p:cNvSpPr/>
          <p:nvPr/>
        </p:nvSpPr>
        <p:spPr>
          <a:xfrm rot="720000">
            <a:off x="15248419" y="-1160028"/>
            <a:ext cx="4064490" cy="3392001"/>
          </a:xfrm>
          <a:custGeom>
            <a:avLst/>
            <a:gdLst/>
            <a:ahLst/>
            <a:cxnLst/>
            <a:rect l="l" t="t" r="r" b="b"/>
            <a:pathLst>
              <a:path w="4064490" h="3392001">
                <a:moveTo>
                  <a:pt x="0" y="0"/>
                </a:moveTo>
                <a:lnTo>
                  <a:pt x="4064490" y="0"/>
                </a:lnTo>
                <a:lnTo>
                  <a:pt x="4064490" y="3392002"/>
                </a:lnTo>
                <a:lnTo>
                  <a:pt x="0" y="33920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6" name="Group 26"/>
          <p:cNvGrpSpPr/>
          <p:nvPr/>
        </p:nvGrpSpPr>
        <p:grpSpPr>
          <a:xfrm>
            <a:off x="0" y="0"/>
            <a:ext cx="18288000" cy="2162440"/>
            <a:chOff x="0" y="0"/>
            <a:chExt cx="4816593" cy="569532"/>
          </a:xfrm>
        </p:grpSpPr>
        <p:sp>
          <p:nvSpPr>
            <p:cNvPr id="27" name="Freeform 27"/>
            <p:cNvSpPr/>
            <p:nvPr/>
          </p:nvSpPr>
          <p:spPr>
            <a:xfrm>
              <a:off x="0" y="0"/>
              <a:ext cx="4816592" cy="569532"/>
            </a:xfrm>
            <a:custGeom>
              <a:avLst/>
              <a:gdLst/>
              <a:ahLst/>
              <a:cxnLst/>
              <a:rect l="l" t="t" r="r" b="b"/>
              <a:pathLst>
                <a:path w="4816592" h="569532">
                  <a:moveTo>
                    <a:pt x="0" y="0"/>
                  </a:moveTo>
                  <a:lnTo>
                    <a:pt x="4816592" y="0"/>
                  </a:lnTo>
                  <a:lnTo>
                    <a:pt x="4816592" y="569532"/>
                  </a:lnTo>
                  <a:lnTo>
                    <a:pt x="0" y="569532"/>
                  </a:lnTo>
                  <a:close/>
                </a:path>
              </a:pathLst>
            </a:custGeom>
            <a:solidFill>
              <a:srgbClr val="6D4FA8"/>
            </a:solidFill>
          </p:spPr>
          <p:txBody>
            <a:bodyPr/>
            <a:lstStyle/>
            <a:p>
              <a:endParaRPr lang="en-US"/>
            </a:p>
          </p:txBody>
        </p:sp>
        <p:sp>
          <p:nvSpPr>
            <p:cNvPr id="28" name="TextBox 28"/>
            <p:cNvSpPr txBox="1"/>
            <p:nvPr/>
          </p:nvSpPr>
          <p:spPr>
            <a:xfrm>
              <a:off x="0" y="-38100"/>
              <a:ext cx="4816593" cy="607632"/>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5374304" y="3264376"/>
            <a:ext cx="2247190" cy="2656547"/>
            <a:chOff x="0" y="0"/>
            <a:chExt cx="687553" cy="812800"/>
          </a:xfrm>
        </p:grpSpPr>
        <p:sp>
          <p:nvSpPr>
            <p:cNvPr id="30" name="Freeform 30"/>
            <p:cNvSpPr/>
            <p:nvPr/>
          </p:nvSpPr>
          <p:spPr>
            <a:xfrm>
              <a:off x="0" y="0"/>
              <a:ext cx="687553" cy="812800"/>
            </a:xfrm>
            <a:custGeom>
              <a:avLst/>
              <a:gdLst/>
              <a:ahLst/>
              <a:cxnLst/>
              <a:rect l="l" t="t" r="r" b="b"/>
              <a:pathLst>
                <a:path w="687553" h="812800">
                  <a:moveTo>
                    <a:pt x="0" y="0"/>
                  </a:moveTo>
                  <a:lnTo>
                    <a:pt x="687553" y="0"/>
                  </a:lnTo>
                  <a:lnTo>
                    <a:pt x="687553" y="812800"/>
                  </a:lnTo>
                  <a:lnTo>
                    <a:pt x="0" y="812800"/>
                  </a:lnTo>
                  <a:close/>
                </a:path>
              </a:pathLst>
            </a:custGeom>
            <a:blipFill>
              <a:blip r:embed="rId8"/>
              <a:stretch>
                <a:fillRect l="-111754" t="-41372" r="-113855" b="-42417"/>
              </a:stretch>
            </a:blipFill>
            <a:ln w="38100" cap="sq">
              <a:solidFill>
                <a:srgbClr val="000000"/>
              </a:solidFill>
              <a:prstDash val="solid"/>
              <a:miter/>
            </a:ln>
          </p:spPr>
          <p:txBody>
            <a:bodyPr/>
            <a:lstStyle/>
            <a:p>
              <a:endParaRPr lang="en-US"/>
            </a:p>
          </p:txBody>
        </p:sp>
      </p:grpSp>
      <p:grpSp>
        <p:nvGrpSpPr>
          <p:cNvPr id="31" name="Group 31"/>
          <p:cNvGrpSpPr/>
          <p:nvPr/>
        </p:nvGrpSpPr>
        <p:grpSpPr>
          <a:xfrm>
            <a:off x="15374304" y="6143086"/>
            <a:ext cx="2247190" cy="762457"/>
            <a:chOff x="0" y="0"/>
            <a:chExt cx="524667" cy="178016"/>
          </a:xfrm>
        </p:grpSpPr>
        <p:sp>
          <p:nvSpPr>
            <p:cNvPr id="32" name="Freeform 32"/>
            <p:cNvSpPr/>
            <p:nvPr/>
          </p:nvSpPr>
          <p:spPr>
            <a:xfrm>
              <a:off x="0" y="0"/>
              <a:ext cx="524667" cy="178016"/>
            </a:xfrm>
            <a:custGeom>
              <a:avLst/>
              <a:gdLst/>
              <a:ahLst/>
              <a:cxnLst/>
              <a:rect l="l" t="t" r="r" b="b"/>
              <a:pathLst>
                <a:path w="524667" h="178016">
                  <a:moveTo>
                    <a:pt x="0" y="0"/>
                  </a:moveTo>
                  <a:lnTo>
                    <a:pt x="524667" y="0"/>
                  </a:lnTo>
                  <a:lnTo>
                    <a:pt x="524667" y="178016"/>
                  </a:lnTo>
                  <a:lnTo>
                    <a:pt x="0" y="178016"/>
                  </a:lnTo>
                  <a:close/>
                </a:path>
              </a:pathLst>
            </a:custGeom>
            <a:solidFill>
              <a:srgbClr val="CAA7D9"/>
            </a:solidFill>
          </p:spPr>
          <p:txBody>
            <a:bodyPr/>
            <a:lstStyle/>
            <a:p>
              <a:endParaRPr lang="en-US"/>
            </a:p>
          </p:txBody>
        </p:sp>
        <p:sp>
          <p:nvSpPr>
            <p:cNvPr id="33" name="TextBox 33"/>
            <p:cNvSpPr txBox="1"/>
            <p:nvPr/>
          </p:nvSpPr>
          <p:spPr>
            <a:xfrm>
              <a:off x="0" y="28575"/>
              <a:ext cx="524667" cy="149441"/>
            </a:xfrm>
            <a:prstGeom prst="rect">
              <a:avLst/>
            </a:prstGeom>
          </p:spPr>
          <p:txBody>
            <a:bodyPr lIns="127000" tIns="127000" rIns="127000" bIns="127000" rtlCol="0" anchor="ctr"/>
            <a:lstStyle/>
            <a:p>
              <a:pPr algn="ctr">
                <a:lnSpc>
                  <a:spcPts val="1800"/>
                </a:lnSpc>
              </a:pPr>
              <a:r>
                <a:rPr lang="en-US" sz="1800" b="1" spc="18">
                  <a:solidFill>
                    <a:srgbClr val="1D1F23"/>
                  </a:solidFill>
                  <a:latin typeface="DM Sans Bold"/>
                  <a:ea typeface="DM Sans Bold"/>
                  <a:cs typeface="DM Sans Bold"/>
                  <a:sym typeface="DM Sans Bold"/>
                </a:rPr>
                <a:t>Preston McCabe</a:t>
              </a:r>
            </a:p>
          </p:txBody>
        </p:sp>
      </p:grpSp>
      <p:grpSp>
        <p:nvGrpSpPr>
          <p:cNvPr id="34" name="Group 34"/>
          <p:cNvGrpSpPr/>
          <p:nvPr/>
        </p:nvGrpSpPr>
        <p:grpSpPr>
          <a:xfrm>
            <a:off x="6234356" y="7065717"/>
            <a:ext cx="2247190" cy="1275452"/>
            <a:chOff x="0" y="0"/>
            <a:chExt cx="524667" cy="297788"/>
          </a:xfrm>
        </p:grpSpPr>
        <p:sp>
          <p:nvSpPr>
            <p:cNvPr id="35" name="Freeform 35"/>
            <p:cNvSpPr/>
            <p:nvPr/>
          </p:nvSpPr>
          <p:spPr>
            <a:xfrm>
              <a:off x="0" y="0"/>
              <a:ext cx="524667" cy="297788"/>
            </a:xfrm>
            <a:custGeom>
              <a:avLst/>
              <a:gdLst/>
              <a:ahLst/>
              <a:cxnLst/>
              <a:rect l="l" t="t" r="r" b="b"/>
              <a:pathLst>
                <a:path w="524667" h="297788">
                  <a:moveTo>
                    <a:pt x="0" y="0"/>
                  </a:moveTo>
                  <a:lnTo>
                    <a:pt x="524667" y="0"/>
                  </a:lnTo>
                  <a:lnTo>
                    <a:pt x="524667" y="297788"/>
                  </a:lnTo>
                  <a:lnTo>
                    <a:pt x="0" y="297788"/>
                  </a:lnTo>
                  <a:close/>
                </a:path>
              </a:pathLst>
            </a:custGeom>
            <a:solidFill>
              <a:srgbClr val="CAA7D9"/>
            </a:solidFill>
          </p:spPr>
          <p:txBody>
            <a:bodyPr/>
            <a:lstStyle/>
            <a:p>
              <a:endParaRPr lang="en-US"/>
            </a:p>
          </p:txBody>
        </p:sp>
        <p:sp>
          <p:nvSpPr>
            <p:cNvPr id="36" name="TextBox 36"/>
            <p:cNvSpPr txBox="1"/>
            <p:nvPr/>
          </p:nvSpPr>
          <p:spPr>
            <a:xfrm>
              <a:off x="0" y="-9525"/>
              <a:ext cx="524667" cy="307313"/>
            </a:xfrm>
            <a:prstGeom prst="rect">
              <a:avLst/>
            </a:prstGeom>
          </p:spPr>
          <p:txBody>
            <a:bodyPr lIns="127000" tIns="127000" rIns="127000" bIns="127000" rtlCol="0" anchor="ctr"/>
            <a:lstStyle/>
            <a:p>
              <a:pPr algn="ctr">
                <a:lnSpc>
                  <a:spcPts val="1920"/>
                </a:lnSpc>
              </a:pPr>
              <a:r>
                <a:rPr lang="en-US" sz="1600" b="1" spc="16">
                  <a:solidFill>
                    <a:srgbClr val="1D1F23"/>
                  </a:solidFill>
                  <a:latin typeface="DM Sans Bold"/>
                  <a:ea typeface="DM Sans Bold"/>
                  <a:cs typeface="DM Sans Bold"/>
                  <a:sym typeface="DM Sans Bold"/>
                </a:rPr>
                <a:t>Fellow</a:t>
              </a:r>
            </a:p>
          </p:txBody>
        </p:sp>
      </p:grpSp>
      <p:grpSp>
        <p:nvGrpSpPr>
          <p:cNvPr id="37" name="Group 37"/>
          <p:cNvGrpSpPr/>
          <p:nvPr/>
        </p:nvGrpSpPr>
        <p:grpSpPr>
          <a:xfrm>
            <a:off x="9281272" y="7065717"/>
            <a:ext cx="2247190" cy="1275452"/>
            <a:chOff x="0" y="0"/>
            <a:chExt cx="524667" cy="297788"/>
          </a:xfrm>
        </p:grpSpPr>
        <p:sp>
          <p:nvSpPr>
            <p:cNvPr id="38" name="Freeform 38"/>
            <p:cNvSpPr/>
            <p:nvPr/>
          </p:nvSpPr>
          <p:spPr>
            <a:xfrm>
              <a:off x="0" y="0"/>
              <a:ext cx="524667" cy="297788"/>
            </a:xfrm>
            <a:custGeom>
              <a:avLst/>
              <a:gdLst/>
              <a:ahLst/>
              <a:cxnLst/>
              <a:rect l="l" t="t" r="r" b="b"/>
              <a:pathLst>
                <a:path w="524667" h="297788">
                  <a:moveTo>
                    <a:pt x="0" y="0"/>
                  </a:moveTo>
                  <a:lnTo>
                    <a:pt x="524667" y="0"/>
                  </a:lnTo>
                  <a:lnTo>
                    <a:pt x="524667" y="297788"/>
                  </a:lnTo>
                  <a:lnTo>
                    <a:pt x="0" y="297788"/>
                  </a:lnTo>
                  <a:close/>
                </a:path>
              </a:pathLst>
            </a:custGeom>
            <a:solidFill>
              <a:srgbClr val="CAA7D9"/>
            </a:solidFill>
          </p:spPr>
          <p:txBody>
            <a:bodyPr/>
            <a:lstStyle/>
            <a:p>
              <a:endParaRPr lang="en-US"/>
            </a:p>
          </p:txBody>
        </p:sp>
        <p:sp>
          <p:nvSpPr>
            <p:cNvPr id="39" name="TextBox 39"/>
            <p:cNvSpPr txBox="1"/>
            <p:nvPr/>
          </p:nvSpPr>
          <p:spPr>
            <a:xfrm>
              <a:off x="0" y="-9525"/>
              <a:ext cx="524667" cy="307313"/>
            </a:xfrm>
            <a:prstGeom prst="rect">
              <a:avLst/>
            </a:prstGeom>
          </p:spPr>
          <p:txBody>
            <a:bodyPr lIns="127000" tIns="127000" rIns="127000" bIns="127000" rtlCol="0" anchor="ctr"/>
            <a:lstStyle/>
            <a:p>
              <a:pPr algn="ctr">
                <a:lnSpc>
                  <a:spcPts val="1920"/>
                </a:lnSpc>
              </a:pPr>
              <a:r>
                <a:rPr lang="en-US" sz="1600" b="1" spc="16">
                  <a:solidFill>
                    <a:srgbClr val="1D1F23"/>
                  </a:solidFill>
                  <a:latin typeface="DM Sans Bold"/>
                  <a:ea typeface="DM Sans Bold"/>
                  <a:cs typeface="DM Sans Bold"/>
                  <a:sym typeface="DM Sans Bold"/>
                </a:rPr>
                <a:t>IMS MSc Student </a:t>
              </a:r>
            </a:p>
          </p:txBody>
        </p:sp>
      </p:grpSp>
      <p:grpSp>
        <p:nvGrpSpPr>
          <p:cNvPr id="40" name="Group 40"/>
          <p:cNvGrpSpPr/>
          <p:nvPr/>
        </p:nvGrpSpPr>
        <p:grpSpPr>
          <a:xfrm>
            <a:off x="12328187" y="7065717"/>
            <a:ext cx="2247190" cy="1275452"/>
            <a:chOff x="0" y="0"/>
            <a:chExt cx="524667" cy="297788"/>
          </a:xfrm>
        </p:grpSpPr>
        <p:sp>
          <p:nvSpPr>
            <p:cNvPr id="41" name="Freeform 41"/>
            <p:cNvSpPr/>
            <p:nvPr/>
          </p:nvSpPr>
          <p:spPr>
            <a:xfrm>
              <a:off x="0" y="0"/>
              <a:ext cx="524667" cy="297788"/>
            </a:xfrm>
            <a:custGeom>
              <a:avLst/>
              <a:gdLst/>
              <a:ahLst/>
              <a:cxnLst/>
              <a:rect l="l" t="t" r="r" b="b"/>
              <a:pathLst>
                <a:path w="524667" h="297788">
                  <a:moveTo>
                    <a:pt x="0" y="0"/>
                  </a:moveTo>
                  <a:lnTo>
                    <a:pt x="524667" y="0"/>
                  </a:lnTo>
                  <a:lnTo>
                    <a:pt x="524667" y="297788"/>
                  </a:lnTo>
                  <a:lnTo>
                    <a:pt x="0" y="297788"/>
                  </a:lnTo>
                  <a:close/>
                </a:path>
              </a:pathLst>
            </a:custGeom>
            <a:solidFill>
              <a:srgbClr val="CAA7D9"/>
            </a:solidFill>
          </p:spPr>
          <p:txBody>
            <a:bodyPr/>
            <a:lstStyle/>
            <a:p>
              <a:endParaRPr lang="en-US"/>
            </a:p>
          </p:txBody>
        </p:sp>
        <p:sp>
          <p:nvSpPr>
            <p:cNvPr id="42" name="TextBox 42"/>
            <p:cNvSpPr txBox="1"/>
            <p:nvPr/>
          </p:nvSpPr>
          <p:spPr>
            <a:xfrm>
              <a:off x="0" y="-9525"/>
              <a:ext cx="524667" cy="307313"/>
            </a:xfrm>
            <a:prstGeom prst="rect">
              <a:avLst/>
            </a:prstGeom>
          </p:spPr>
          <p:txBody>
            <a:bodyPr lIns="127000" tIns="127000" rIns="127000" bIns="127000" rtlCol="0" anchor="ctr"/>
            <a:lstStyle/>
            <a:p>
              <a:pPr algn="ctr">
                <a:lnSpc>
                  <a:spcPts val="1920"/>
                </a:lnSpc>
              </a:pPr>
              <a:endParaRPr/>
            </a:p>
            <a:p>
              <a:pPr algn="ctr">
                <a:lnSpc>
                  <a:spcPts val="1920"/>
                </a:lnSpc>
              </a:pPr>
              <a:r>
                <a:rPr lang="en-US" sz="1600" b="1" spc="16">
                  <a:solidFill>
                    <a:srgbClr val="1D1F23"/>
                  </a:solidFill>
                  <a:latin typeface="DM Sans Bold"/>
                  <a:ea typeface="DM Sans Bold"/>
                  <a:cs typeface="DM Sans Bold"/>
                  <a:sym typeface="DM Sans Bold"/>
                </a:rPr>
                <a:t>IMS MSc Student </a:t>
              </a:r>
            </a:p>
            <a:p>
              <a:pPr algn="ctr">
                <a:lnSpc>
                  <a:spcPts val="1920"/>
                </a:lnSpc>
              </a:pPr>
              <a:endParaRPr lang="en-US" sz="1600" b="1" spc="16">
                <a:solidFill>
                  <a:srgbClr val="1D1F23"/>
                </a:solidFill>
                <a:latin typeface="DM Sans Bold"/>
                <a:ea typeface="DM Sans Bold"/>
                <a:cs typeface="DM Sans Bold"/>
                <a:sym typeface="DM Sans Bold"/>
              </a:endParaRPr>
            </a:p>
          </p:txBody>
        </p:sp>
      </p:grpSp>
      <p:grpSp>
        <p:nvGrpSpPr>
          <p:cNvPr id="43" name="Group 43"/>
          <p:cNvGrpSpPr/>
          <p:nvPr/>
        </p:nvGrpSpPr>
        <p:grpSpPr>
          <a:xfrm>
            <a:off x="15374304" y="7062629"/>
            <a:ext cx="2247190" cy="1275452"/>
            <a:chOff x="0" y="0"/>
            <a:chExt cx="524667" cy="297788"/>
          </a:xfrm>
        </p:grpSpPr>
        <p:sp>
          <p:nvSpPr>
            <p:cNvPr id="44" name="Freeform 44"/>
            <p:cNvSpPr/>
            <p:nvPr/>
          </p:nvSpPr>
          <p:spPr>
            <a:xfrm>
              <a:off x="0" y="0"/>
              <a:ext cx="524667" cy="297788"/>
            </a:xfrm>
            <a:custGeom>
              <a:avLst/>
              <a:gdLst/>
              <a:ahLst/>
              <a:cxnLst/>
              <a:rect l="l" t="t" r="r" b="b"/>
              <a:pathLst>
                <a:path w="524667" h="297788">
                  <a:moveTo>
                    <a:pt x="0" y="0"/>
                  </a:moveTo>
                  <a:lnTo>
                    <a:pt x="524667" y="0"/>
                  </a:lnTo>
                  <a:lnTo>
                    <a:pt x="524667" y="297788"/>
                  </a:lnTo>
                  <a:lnTo>
                    <a:pt x="0" y="297788"/>
                  </a:lnTo>
                  <a:close/>
                </a:path>
              </a:pathLst>
            </a:custGeom>
            <a:solidFill>
              <a:srgbClr val="CAA7D9"/>
            </a:solidFill>
          </p:spPr>
          <p:txBody>
            <a:bodyPr/>
            <a:lstStyle/>
            <a:p>
              <a:endParaRPr lang="en-US"/>
            </a:p>
          </p:txBody>
        </p:sp>
        <p:sp>
          <p:nvSpPr>
            <p:cNvPr id="45" name="TextBox 45"/>
            <p:cNvSpPr txBox="1"/>
            <p:nvPr/>
          </p:nvSpPr>
          <p:spPr>
            <a:xfrm>
              <a:off x="0" y="-9525"/>
              <a:ext cx="524667" cy="307313"/>
            </a:xfrm>
            <a:prstGeom prst="rect">
              <a:avLst/>
            </a:prstGeom>
          </p:spPr>
          <p:txBody>
            <a:bodyPr lIns="127000" tIns="127000" rIns="127000" bIns="127000" rtlCol="0" anchor="ctr"/>
            <a:lstStyle/>
            <a:p>
              <a:pPr algn="ctr">
                <a:lnSpc>
                  <a:spcPts val="1920"/>
                </a:lnSpc>
              </a:pPr>
              <a:endParaRPr/>
            </a:p>
            <a:p>
              <a:pPr algn="ctr">
                <a:lnSpc>
                  <a:spcPts val="1920"/>
                </a:lnSpc>
              </a:pPr>
              <a:r>
                <a:rPr lang="en-US" sz="1600" b="1" spc="16">
                  <a:solidFill>
                    <a:srgbClr val="1D1F23"/>
                  </a:solidFill>
                  <a:latin typeface="DM Sans Bold"/>
                  <a:ea typeface="DM Sans Bold"/>
                  <a:cs typeface="DM Sans Bold"/>
                  <a:sym typeface="DM Sans Bold"/>
                </a:rPr>
                <a:t>IMS MSc Student </a:t>
              </a:r>
            </a:p>
            <a:p>
              <a:pPr algn="ctr">
                <a:lnSpc>
                  <a:spcPts val="1920"/>
                </a:lnSpc>
              </a:pPr>
              <a:endParaRPr lang="en-US" sz="1600" b="1" spc="16">
                <a:solidFill>
                  <a:srgbClr val="1D1F23"/>
                </a:solidFill>
                <a:latin typeface="DM Sans Bold"/>
                <a:ea typeface="DM Sans Bold"/>
                <a:cs typeface="DM Sans Bold"/>
                <a:sym typeface="DM Sans Bold"/>
              </a:endParaRPr>
            </a:p>
          </p:txBody>
        </p:sp>
      </p:grpSp>
      <p:grpSp>
        <p:nvGrpSpPr>
          <p:cNvPr id="46" name="Group 46"/>
          <p:cNvGrpSpPr/>
          <p:nvPr/>
        </p:nvGrpSpPr>
        <p:grpSpPr>
          <a:xfrm>
            <a:off x="3416548" y="3264376"/>
            <a:ext cx="2247190" cy="2656547"/>
            <a:chOff x="0" y="0"/>
            <a:chExt cx="687553" cy="812800"/>
          </a:xfrm>
        </p:grpSpPr>
        <p:sp>
          <p:nvSpPr>
            <p:cNvPr id="47" name="Freeform 47"/>
            <p:cNvSpPr/>
            <p:nvPr/>
          </p:nvSpPr>
          <p:spPr>
            <a:xfrm>
              <a:off x="0" y="0"/>
              <a:ext cx="687553" cy="812800"/>
            </a:xfrm>
            <a:custGeom>
              <a:avLst/>
              <a:gdLst/>
              <a:ahLst/>
              <a:cxnLst/>
              <a:rect l="l" t="t" r="r" b="b"/>
              <a:pathLst>
                <a:path w="687553" h="812800">
                  <a:moveTo>
                    <a:pt x="0" y="0"/>
                  </a:moveTo>
                  <a:lnTo>
                    <a:pt x="687553" y="0"/>
                  </a:lnTo>
                  <a:lnTo>
                    <a:pt x="687553" y="812800"/>
                  </a:lnTo>
                  <a:lnTo>
                    <a:pt x="0" y="812800"/>
                  </a:lnTo>
                  <a:close/>
                </a:path>
              </a:pathLst>
            </a:custGeom>
            <a:blipFill>
              <a:blip r:embed="rId9"/>
              <a:stretch>
                <a:fillRect l="-9108" r="-9108"/>
              </a:stretch>
            </a:blipFill>
            <a:ln w="38100" cap="sq">
              <a:solidFill>
                <a:srgbClr val="000000"/>
              </a:solidFill>
              <a:prstDash val="solid"/>
              <a:miter/>
            </a:ln>
          </p:spPr>
          <p:txBody>
            <a:bodyPr/>
            <a:lstStyle/>
            <a:p>
              <a:endParaRPr lang="en-US"/>
            </a:p>
          </p:txBody>
        </p:sp>
      </p:grpSp>
      <p:grpSp>
        <p:nvGrpSpPr>
          <p:cNvPr id="48" name="Group 48"/>
          <p:cNvGrpSpPr/>
          <p:nvPr/>
        </p:nvGrpSpPr>
        <p:grpSpPr>
          <a:xfrm>
            <a:off x="3416548" y="6143086"/>
            <a:ext cx="2247190" cy="762457"/>
            <a:chOff x="0" y="0"/>
            <a:chExt cx="524667" cy="178016"/>
          </a:xfrm>
        </p:grpSpPr>
        <p:sp>
          <p:nvSpPr>
            <p:cNvPr id="49" name="Freeform 49"/>
            <p:cNvSpPr/>
            <p:nvPr/>
          </p:nvSpPr>
          <p:spPr>
            <a:xfrm>
              <a:off x="0" y="0"/>
              <a:ext cx="524667" cy="178016"/>
            </a:xfrm>
            <a:custGeom>
              <a:avLst/>
              <a:gdLst/>
              <a:ahLst/>
              <a:cxnLst/>
              <a:rect l="l" t="t" r="r" b="b"/>
              <a:pathLst>
                <a:path w="524667" h="178016">
                  <a:moveTo>
                    <a:pt x="0" y="0"/>
                  </a:moveTo>
                  <a:lnTo>
                    <a:pt x="524667" y="0"/>
                  </a:lnTo>
                  <a:lnTo>
                    <a:pt x="524667" y="178016"/>
                  </a:lnTo>
                  <a:lnTo>
                    <a:pt x="0" y="178016"/>
                  </a:lnTo>
                  <a:close/>
                </a:path>
              </a:pathLst>
            </a:custGeom>
            <a:solidFill>
              <a:srgbClr val="CAA7D9"/>
            </a:solidFill>
          </p:spPr>
          <p:txBody>
            <a:bodyPr/>
            <a:lstStyle/>
            <a:p>
              <a:endParaRPr lang="en-US"/>
            </a:p>
          </p:txBody>
        </p:sp>
        <p:sp>
          <p:nvSpPr>
            <p:cNvPr id="50" name="TextBox 50"/>
            <p:cNvSpPr txBox="1"/>
            <p:nvPr/>
          </p:nvSpPr>
          <p:spPr>
            <a:xfrm>
              <a:off x="0" y="28575"/>
              <a:ext cx="524667" cy="149441"/>
            </a:xfrm>
            <a:prstGeom prst="rect">
              <a:avLst/>
            </a:prstGeom>
          </p:spPr>
          <p:txBody>
            <a:bodyPr lIns="127000" tIns="127000" rIns="127000" bIns="127000" rtlCol="0" anchor="ctr"/>
            <a:lstStyle/>
            <a:p>
              <a:pPr algn="ctr">
                <a:lnSpc>
                  <a:spcPts val="1800"/>
                </a:lnSpc>
              </a:pPr>
              <a:r>
                <a:rPr lang="en-US" sz="1800" b="1" spc="18">
                  <a:solidFill>
                    <a:srgbClr val="1D1F23"/>
                  </a:solidFill>
                  <a:latin typeface="DM Sans Bold"/>
                  <a:ea typeface="DM Sans Bold"/>
                  <a:cs typeface="DM Sans Bold"/>
                  <a:sym typeface="DM Sans Bold"/>
                </a:rPr>
                <a:t>Dr. Annika Mascarenhas</a:t>
              </a:r>
            </a:p>
          </p:txBody>
        </p:sp>
      </p:grpSp>
      <p:grpSp>
        <p:nvGrpSpPr>
          <p:cNvPr id="51" name="Group 51"/>
          <p:cNvGrpSpPr/>
          <p:nvPr/>
        </p:nvGrpSpPr>
        <p:grpSpPr>
          <a:xfrm>
            <a:off x="3416548" y="7065717"/>
            <a:ext cx="2247190" cy="1275452"/>
            <a:chOff x="0" y="0"/>
            <a:chExt cx="524667" cy="297788"/>
          </a:xfrm>
        </p:grpSpPr>
        <p:sp>
          <p:nvSpPr>
            <p:cNvPr id="52" name="Freeform 52"/>
            <p:cNvSpPr/>
            <p:nvPr/>
          </p:nvSpPr>
          <p:spPr>
            <a:xfrm>
              <a:off x="0" y="0"/>
              <a:ext cx="524667" cy="297788"/>
            </a:xfrm>
            <a:custGeom>
              <a:avLst/>
              <a:gdLst/>
              <a:ahLst/>
              <a:cxnLst/>
              <a:rect l="l" t="t" r="r" b="b"/>
              <a:pathLst>
                <a:path w="524667" h="297788">
                  <a:moveTo>
                    <a:pt x="0" y="0"/>
                  </a:moveTo>
                  <a:lnTo>
                    <a:pt x="524667" y="0"/>
                  </a:lnTo>
                  <a:lnTo>
                    <a:pt x="524667" y="297788"/>
                  </a:lnTo>
                  <a:lnTo>
                    <a:pt x="0" y="297788"/>
                  </a:lnTo>
                  <a:close/>
                </a:path>
              </a:pathLst>
            </a:custGeom>
            <a:solidFill>
              <a:srgbClr val="CAA7D9"/>
            </a:solidFill>
          </p:spPr>
          <p:txBody>
            <a:bodyPr/>
            <a:lstStyle/>
            <a:p>
              <a:endParaRPr lang="en-US"/>
            </a:p>
          </p:txBody>
        </p:sp>
        <p:sp>
          <p:nvSpPr>
            <p:cNvPr id="53" name="TextBox 53"/>
            <p:cNvSpPr txBox="1"/>
            <p:nvPr/>
          </p:nvSpPr>
          <p:spPr>
            <a:xfrm>
              <a:off x="0" y="-9525"/>
              <a:ext cx="524667" cy="307313"/>
            </a:xfrm>
            <a:prstGeom prst="rect">
              <a:avLst/>
            </a:prstGeom>
          </p:spPr>
          <p:txBody>
            <a:bodyPr lIns="127000" tIns="127000" rIns="127000" bIns="127000" rtlCol="0" anchor="ctr"/>
            <a:lstStyle/>
            <a:p>
              <a:pPr algn="ctr">
                <a:lnSpc>
                  <a:spcPts val="1920"/>
                </a:lnSpc>
              </a:pPr>
              <a:r>
                <a:rPr lang="en-US" sz="1600" b="1" spc="16">
                  <a:solidFill>
                    <a:srgbClr val="1D1F23"/>
                  </a:solidFill>
                  <a:latin typeface="DM Sans Bold"/>
                  <a:ea typeface="DM Sans Bold"/>
                  <a:cs typeface="DM Sans Bold"/>
                  <a:sym typeface="DM Sans Bold"/>
                </a:rPr>
                <a:t>Fellow</a:t>
              </a:r>
            </a:p>
          </p:txBody>
        </p:sp>
      </p:grpSp>
      <p:sp>
        <p:nvSpPr>
          <p:cNvPr id="54" name="TextBox 54"/>
          <p:cNvSpPr txBox="1"/>
          <p:nvPr/>
        </p:nvSpPr>
        <p:spPr>
          <a:xfrm>
            <a:off x="7279048" y="800320"/>
            <a:ext cx="3729903" cy="854076"/>
          </a:xfrm>
          <a:prstGeom prst="rect">
            <a:avLst/>
          </a:prstGeom>
        </p:spPr>
        <p:txBody>
          <a:bodyPr lIns="0" tIns="0" rIns="0" bIns="0" rtlCol="0" anchor="t">
            <a:spAutoFit/>
          </a:bodyPr>
          <a:lstStyle/>
          <a:p>
            <a:pPr algn="l">
              <a:lnSpc>
                <a:spcPts val="6999"/>
              </a:lnSpc>
            </a:pPr>
            <a:r>
              <a:rPr lang="en-US" sz="4999" b="1" spc="99">
                <a:solidFill>
                  <a:srgbClr val="FFFFFF"/>
                </a:solidFill>
                <a:latin typeface="Garet Bold"/>
                <a:ea typeface="Garet Bold"/>
                <a:cs typeface="Garet Bold"/>
                <a:sym typeface="Garet Bold"/>
              </a:rPr>
              <a:t>OUR TEAM</a:t>
            </a:r>
          </a:p>
        </p:txBody>
      </p:sp>
      <p:sp>
        <p:nvSpPr>
          <p:cNvPr id="55" name="TextBox 55"/>
          <p:cNvSpPr txBox="1"/>
          <p:nvPr/>
        </p:nvSpPr>
        <p:spPr>
          <a:xfrm>
            <a:off x="92100" y="9455594"/>
            <a:ext cx="3324448" cy="323215"/>
          </a:xfrm>
          <a:prstGeom prst="rect">
            <a:avLst/>
          </a:prstGeom>
        </p:spPr>
        <p:txBody>
          <a:bodyPr lIns="0" tIns="0" rIns="0" bIns="0" rtlCol="0" anchor="t">
            <a:spAutoFit/>
          </a:bodyPr>
          <a:lstStyle/>
          <a:p>
            <a:pPr algn="ctr">
              <a:lnSpc>
                <a:spcPts val="2659"/>
              </a:lnSpc>
              <a:spcBef>
                <a:spcPct val="0"/>
              </a:spcBef>
            </a:pPr>
            <a:r>
              <a:rPr lang="en-US" sz="1899">
                <a:solidFill>
                  <a:srgbClr val="6D4FA8"/>
                </a:solidFill>
                <a:latin typeface="League Gothic"/>
                <a:ea typeface="League Gothic"/>
                <a:cs typeface="League Gothic"/>
                <a:sym typeface="League Gothic"/>
              </a:rPr>
              <a:t>Institution: London Health Sciences Centre (LHSC)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D4FA8"/>
        </a:solidFill>
        <a:effectLst/>
      </p:bgPr>
    </p:bg>
    <p:spTree>
      <p:nvGrpSpPr>
        <p:cNvPr id="1" name=""/>
        <p:cNvGrpSpPr/>
        <p:nvPr/>
      </p:nvGrpSpPr>
      <p:grpSpPr>
        <a:xfrm>
          <a:off x="0" y="0"/>
          <a:ext cx="0" cy="0"/>
          <a:chOff x="0" y="0"/>
          <a:chExt cx="0" cy="0"/>
        </a:xfrm>
      </p:grpSpPr>
      <p:grpSp>
        <p:nvGrpSpPr>
          <p:cNvPr id="2" name="Group 2"/>
          <p:cNvGrpSpPr/>
          <p:nvPr/>
        </p:nvGrpSpPr>
        <p:grpSpPr>
          <a:xfrm>
            <a:off x="8513885" y="4022498"/>
            <a:ext cx="11251746" cy="10471603"/>
            <a:chOff x="0" y="0"/>
            <a:chExt cx="812800" cy="756444"/>
          </a:xfrm>
        </p:grpSpPr>
        <p:sp>
          <p:nvSpPr>
            <p:cNvPr id="3" name="Freeform 3"/>
            <p:cNvSpPr/>
            <p:nvPr/>
          </p:nvSpPr>
          <p:spPr>
            <a:xfrm>
              <a:off x="0" y="0"/>
              <a:ext cx="812800" cy="756444"/>
            </a:xfrm>
            <a:custGeom>
              <a:avLst/>
              <a:gdLst/>
              <a:ahLst/>
              <a:cxnLst/>
              <a:rect l="l" t="t" r="r" b="b"/>
              <a:pathLst>
                <a:path w="812800" h="756444">
                  <a:moveTo>
                    <a:pt x="406400" y="0"/>
                  </a:moveTo>
                  <a:cubicBezTo>
                    <a:pt x="181951" y="0"/>
                    <a:pt x="0" y="169336"/>
                    <a:pt x="0" y="378222"/>
                  </a:cubicBezTo>
                  <a:cubicBezTo>
                    <a:pt x="0" y="587108"/>
                    <a:pt x="181951" y="756444"/>
                    <a:pt x="406400" y="756444"/>
                  </a:cubicBezTo>
                  <a:cubicBezTo>
                    <a:pt x="630849" y="756444"/>
                    <a:pt x="812800" y="587108"/>
                    <a:pt x="812800" y="378222"/>
                  </a:cubicBezTo>
                  <a:cubicBezTo>
                    <a:pt x="812800" y="169336"/>
                    <a:pt x="630849" y="0"/>
                    <a:pt x="406400" y="0"/>
                  </a:cubicBezTo>
                  <a:close/>
                </a:path>
              </a:pathLst>
            </a:custGeom>
            <a:solidFill>
              <a:srgbClr val="FFFFFF"/>
            </a:solidFill>
          </p:spPr>
          <p:txBody>
            <a:bodyPr/>
            <a:lstStyle/>
            <a:p>
              <a:endParaRPr lang="en-US"/>
            </a:p>
          </p:txBody>
        </p:sp>
        <p:sp>
          <p:nvSpPr>
            <p:cNvPr id="4" name="TextBox 4"/>
            <p:cNvSpPr txBox="1"/>
            <p:nvPr/>
          </p:nvSpPr>
          <p:spPr>
            <a:xfrm>
              <a:off x="76200" y="32817"/>
              <a:ext cx="660400" cy="652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294027" y="6625793"/>
            <a:ext cx="8993973" cy="3766226"/>
          </a:xfrm>
          <a:custGeom>
            <a:avLst/>
            <a:gdLst/>
            <a:ahLst/>
            <a:cxnLst/>
            <a:rect l="l" t="t" r="r" b="b"/>
            <a:pathLst>
              <a:path w="8993973" h="3766226">
                <a:moveTo>
                  <a:pt x="0" y="0"/>
                </a:moveTo>
                <a:lnTo>
                  <a:pt x="8993973" y="0"/>
                </a:lnTo>
                <a:lnTo>
                  <a:pt x="8993973" y="3766226"/>
                </a:lnTo>
                <a:lnTo>
                  <a:pt x="0" y="3766226"/>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520539" y="612369"/>
            <a:ext cx="16939792" cy="1764030"/>
          </a:xfrm>
          <a:prstGeom prst="rect">
            <a:avLst/>
          </a:prstGeom>
        </p:spPr>
        <p:txBody>
          <a:bodyPr lIns="0" tIns="0" rIns="0" bIns="0" rtlCol="0" anchor="t">
            <a:spAutoFit/>
          </a:bodyPr>
          <a:lstStyle/>
          <a:p>
            <a:pPr algn="l">
              <a:lnSpc>
                <a:spcPts val="6509"/>
              </a:lnSpc>
            </a:pPr>
            <a:r>
              <a:rPr lang="en-US" sz="6999" b="1">
                <a:solidFill>
                  <a:srgbClr val="FFFFFF"/>
                </a:solidFill>
                <a:latin typeface="Poppins Bold"/>
                <a:ea typeface="Poppins Bold"/>
                <a:cs typeface="Poppins Bold"/>
                <a:sym typeface="Poppins Bold"/>
              </a:rPr>
              <a:t>Endovascular Treatments for Aneurysms</a:t>
            </a:r>
          </a:p>
        </p:txBody>
      </p:sp>
      <p:sp>
        <p:nvSpPr>
          <p:cNvPr id="7" name="TextBox 7"/>
          <p:cNvSpPr txBox="1"/>
          <p:nvPr/>
        </p:nvSpPr>
        <p:spPr>
          <a:xfrm>
            <a:off x="367209" y="3132343"/>
            <a:ext cx="11269757" cy="4320759"/>
          </a:xfrm>
          <a:prstGeom prst="rect">
            <a:avLst/>
          </a:prstGeom>
        </p:spPr>
        <p:txBody>
          <a:bodyPr lIns="0" tIns="0" rIns="0" bIns="0" rtlCol="0" anchor="t">
            <a:spAutoFit/>
          </a:bodyPr>
          <a:lstStyle/>
          <a:p>
            <a:pPr marL="694178" lvl="1" indent="-347089" algn="l">
              <a:lnSpc>
                <a:spcPts val="4308"/>
              </a:lnSpc>
              <a:buFont typeface="Arial"/>
              <a:buChar char="•"/>
            </a:pPr>
            <a:r>
              <a:rPr lang="en-US" sz="3215">
                <a:solidFill>
                  <a:srgbClr val="FFFFFF"/>
                </a:solidFill>
                <a:latin typeface="Poppins"/>
                <a:ea typeface="Poppins"/>
                <a:cs typeface="Poppins"/>
                <a:sym typeface="Poppins"/>
              </a:rPr>
              <a:t>Focus: Investigating treatment options for Cavernous Carotid Aneurysms (CCAs)</a:t>
            </a:r>
          </a:p>
          <a:p>
            <a:pPr marL="694178" lvl="1" indent="-347089" algn="l">
              <a:lnSpc>
                <a:spcPts val="4308"/>
              </a:lnSpc>
              <a:buFont typeface="Arial"/>
              <a:buChar char="•"/>
            </a:pPr>
            <a:r>
              <a:rPr lang="en-US" sz="3215">
                <a:solidFill>
                  <a:srgbClr val="FFFFFF"/>
                </a:solidFill>
                <a:latin typeface="Poppins"/>
                <a:ea typeface="Poppins"/>
                <a:cs typeface="Poppins"/>
                <a:sym typeface="Poppins"/>
              </a:rPr>
              <a:t>Can cause cranial nerve compression, ischemic events, or rupture</a:t>
            </a:r>
          </a:p>
          <a:p>
            <a:pPr marL="694178" lvl="1" indent="-347089" algn="l">
              <a:lnSpc>
                <a:spcPts val="4308"/>
              </a:lnSpc>
              <a:buFont typeface="Arial"/>
              <a:buChar char="•"/>
            </a:pPr>
            <a:r>
              <a:rPr lang="en-US" sz="3215">
                <a:solidFill>
                  <a:srgbClr val="FFFFFF"/>
                </a:solidFill>
                <a:latin typeface="Poppins"/>
                <a:ea typeface="Poppins"/>
                <a:cs typeface="Poppins"/>
                <a:sym typeface="Poppins"/>
              </a:rPr>
              <a:t>Conservative vs. Interventional approaches debated</a:t>
            </a:r>
          </a:p>
          <a:p>
            <a:pPr algn="l">
              <a:lnSpc>
                <a:spcPts val="4308"/>
              </a:lnSpc>
            </a:pPr>
            <a:endParaRPr lang="en-US" sz="3215">
              <a:solidFill>
                <a:srgbClr val="FFFFFF"/>
              </a:solidFill>
              <a:latin typeface="Poppins"/>
              <a:ea typeface="Poppins"/>
              <a:cs typeface="Poppins"/>
              <a:sym typeface="Poppins"/>
            </a:endParaRPr>
          </a:p>
          <a:p>
            <a:pPr algn="l">
              <a:lnSpc>
                <a:spcPts val="4308"/>
              </a:lnSpc>
            </a:pPr>
            <a:endParaRPr lang="en-US" sz="3215">
              <a:solidFill>
                <a:srgbClr val="FFFFFF"/>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0F6"/>
        </a:solidFill>
        <a:effectLst/>
      </p:bgPr>
    </p:bg>
    <p:spTree>
      <p:nvGrpSpPr>
        <p:cNvPr id="1" name=""/>
        <p:cNvGrpSpPr/>
        <p:nvPr/>
      </p:nvGrpSpPr>
      <p:grpSpPr>
        <a:xfrm>
          <a:off x="0" y="0"/>
          <a:ext cx="0" cy="0"/>
          <a:chOff x="0" y="0"/>
          <a:chExt cx="0" cy="0"/>
        </a:xfrm>
      </p:grpSpPr>
      <p:grpSp>
        <p:nvGrpSpPr>
          <p:cNvPr id="2" name="Group 2"/>
          <p:cNvGrpSpPr/>
          <p:nvPr/>
        </p:nvGrpSpPr>
        <p:grpSpPr>
          <a:xfrm>
            <a:off x="1920497" y="4683399"/>
            <a:ext cx="3889791" cy="3568511"/>
            <a:chOff x="0" y="0"/>
            <a:chExt cx="1220091" cy="1119317"/>
          </a:xfrm>
        </p:grpSpPr>
        <p:sp>
          <p:nvSpPr>
            <p:cNvPr id="3" name="Freeform 3"/>
            <p:cNvSpPr/>
            <p:nvPr/>
          </p:nvSpPr>
          <p:spPr>
            <a:xfrm>
              <a:off x="0" y="0"/>
              <a:ext cx="1220091" cy="1119317"/>
            </a:xfrm>
            <a:custGeom>
              <a:avLst/>
              <a:gdLst/>
              <a:ahLst/>
              <a:cxnLst/>
              <a:rect l="l" t="t" r="r" b="b"/>
              <a:pathLst>
                <a:path w="1220091" h="1119317">
                  <a:moveTo>
                    <a:pt x="63690" y="0"/>
                  </a:moveTo>
                  <a:lnTo>
                    <a:pt x="1156401" y="0"/>
                  </a:lnTo>
                  <a:cubicBezTo>
                    <a:pt x="1191576" y="0"/>
                    <a:pt x="1220091" y="28515"/>
                    <a:pt x="1220091" y="63690"/>
                  </a:cubicBezTo>
                  <a:lnTo>
                    <a:pt x="1220091" y="1055627"/>
                  </a:lnTo>
                  <a:cubicBezTo>
                    <a:pt x="1220091" y="1090802"/>
                    <a:pt x="1191576" y="1119317"/>
                    <a:pt x="1156401" y="1119317"/>
                  </a:cubicBezTo>
                  <a:lnTo>
                    <a:pt x="63690" y="1119317"/>
                  </a:lnTo>
                  <a:cubicBezTo>
                    <a:pt x="46798" y="1119317"/>
                    <a:pt x="30599" y="1112607"/>
                    <a:pt x="18654" y="1100663"/>
                  </a:cubicBezTo>
                  <a:cubicBezTo>
                    <a:pt x="6710" y="1088718"/>
                    <a:pt x="0" y="1072518"/>
                    <a:pt x="0" y="1055627"/>
                  </a:cubicBezTo>
                  <a:lnTo>
                    <a:pt x="0" y="63690"/>
                  </a:lnTo>
                  <a:cubicBezTo>
                    <a:pt x="0" y="28515"/>
                    <a:pt x="28515" y="0"/>
                    <a:pt x="63690" y="0"/>
                  </a:cubicBezTo>
                  <a:close/>
                </a:path>
              </a:pathLst>
            </a:custGeom>
            <a:solidFill>
              <a:srgbClr val="6D4FA8"/>
            </a:solidFill>
          </p:spPr>
          <p:txBody>
            <a:bodyPr/>
            <a:lstStyle/>
            <a:p>
              <a:endParaRPr lang="en-US"/>
            </a:p>
          </p:txBody>
        </p:sp>
        <p:sp>
          <p:nvSpPr>
            <p:cNvPr id="4" name="TextBox 4"/>
            <p:cNvSpPr txBox="1"/>
            <p:nvPr/>
          </p:nvSpPr>
          <p:spPr>
            <a:xfrm>
              <a:off x="0" y="-57150"/>
              <a:ext cx="1220091" cy="117646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831843" y="4683399"/>
            <a:ext cx="3814777" cy="3568511"/>
            <a:chOff x="0" y="0"/>
            <a:chExt cx="1196562" cy="1119317"/>
          </a:xfrm>
        </p:grpSpPr>
        <p:sp>
          <p:nvSpPr>
            <p:cNvPr id="6" name="Freeform 6"/>
            <p:cNvSpPr/>
            <p:nvPr/>
          </p:nvSpPr>
          <p:spPr>
            <a:xfrm>
              <a:off x="0" y="0"/>
              <a:ext cx="1196562" cy="1119317"/>
            </a:xfrm>
            <a:custGeom>
              <a:avLst/>
              <a:gdLst/>
              <a:ahLst/>
              <a:cxnLst/>
              <a:rect l="l" t="t" r="r" b="b"/>
              <a:pathLst>
                <a:path w="1196562" h="1119317">
                  <a:moveTo>
                    <a:pt x="64943" y="0"/>
                  </a:moveTo>
                  <a:lnTo>
                    <a:pt x="1131619" y="0"/>
                  </a:lnTo>
                  <a:cubicBezTo>
                    <a:pt x="1167486" y="0"/>
                    <a:pt x="1196562" y="29076"/>
                    <a:pt x="1196562" y="64943"/>
                  </a:cubicBezTo>
                  <a:lnTo>
                    <a:pt x="1196562" y="1054374"/>
                  </a:lnTo>
                  <a:cubicBezTo>
                    <a:pt x="1196562" y="1090241"/>
                    <a:pt x="1167486" y="1119317"/>
                    <a:pt x="1131619" y="1119317"/>
                  </a:cubicBezTo>
                  <a:lnTo>
                    <a:pt x="64943" y="1119317"/>
                  </a:lnTo>
                  <a:cubicBezTo>
                    <a:pt x="29076" y="1119317"/>
                    <a:pt x="0" y="1090241"/>
                    <a:pt x="0" y="1054374"/>
                  </a:cubicBezTo>
                  <a:lnTo>
                    <a:pt x="0" y="64943"/>
                  </a:lnTo>
                  <a:cubicBezTo>
                    <a:pt x="0" y="29076"/>
                    <a:pt x="29076" y="0"/>
                    <a:pt x="64943" y="0"/>
                  </a:cubicBezTo>
                  <a:close/>
                </a:path>
              </a:pathLst>
            </a:custGeom>
            <a:solidFill>
              <a:srgbClr val="6D4FA8"/>
            </a:solidFill>
          </p:spPr>
          <p:txBody>
            <a:bodyPr/>
            <a:lstStyle/>
            <a:p>
              <a:endParaRPr lang="en-US"/>
            </a:p>
          </p:txBody>
        </p:sp>
        <p:sp>
          <p:nvSpPr>
            <p:cNvPr id="7" name="TextBox 7"/>
            <p:cNvSpPr txBox="1"/>
            <p:nvPr/>
          </p:nvSpPr>
          <p:spPr>
            <a:xfrm>
              <a:off x="0" y="-57150"/>
              <a:ext cx="1196562" cy="117646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03248" y="3674459"/>
            <a:ext cx="3128057" cy="694665"/>
            <a:chOff x="0" y="0"/>
            <a:chExt cx="4170742" cy="926220"/>
          </a:xfrm>
        </p:grpSpPr>
        <p:grpSp>
          <p:nvGrpSpPr>
            <p:cNvPr id="9" name="Group 9"/>
            <p:cNvGrpSpPr/>
            <p:nvPr/>
          </p:nvGrpSpPr>
          <p:grpSpPr>
            <a:xfrm>
              <a:off x="0" y="0"/>
              <a:ext cx="3986168" cy="926220"/>
              <a:chOff x="0" y="0"/>
              <a:chExt cx="937741" cy="217892"/>
            </a:xfrm>
          </p:grpSpPr>
          <p:sp>
            <p:nvSpPr>
              <p:cNvPr id="10" name="Freeform 10"/>
              <p:cNvSpPr/>
              <p:nvPr/>
            </p:nvSpPr>
            <p:spPr>
              <a:xfrm>
                <a:off x="0" y="0"/>
                <a:ext cx="937741" cy="217892"/>
              </a:xfrm>
              <a:custGeom>
                <a:avLst/>
                <a:gdLst/>
                <a:ahLst/>
                <a:cxnLst/>
                <a:rect l="l" t="t" r="r" b="b"/>
                <a:pathLst>
                  <a:path w="937741" h="217892">
                    <a:moveTo>
                      <a:pt x="82867" y="0"/>
                    </a:moveTo>
                    <a:lnTo>
                      <a:pt x="854874" y="0"/>
                    </a:lnTo>
                    <a:cubicBezTo>
                      <a:pt x="876852" y="0"/>
                      <a:pt x="897929" y="8731"/>
                      <a:pt x="913470" y="24271"/>
                    </a:cubicBezTo>
                    <a:cubicBezTo>
                      <a:pt x="929010" y="39812"/>
                      <a:pt x="937741" y="60889"/>
                      <a:pt x="937741" y="82867"/>
                    </a:cubicBezTo>
                    <a:lnTo>
                      <a:pt x="937741" y="135025"/>
                    </a:lnTo>
                    <a:cubicBezTo>
                      <a:pt x="937741" y="157003"/>
                      <a:pt x="929010" y="178080"/>
                      <a:pt x="913470" y="193621"/>
                    </a:cubicBezTo>
                    <a:cubicBezTo>
                      <a:pt x="897929" y="209161"/>
                      <a:pt x="876852" y="217892"/>
                      <a:pt x="854874" y="217892"/>
                    </a:cubicBezTo>
                    <a:lnTo>
                      <a:pt x="82867" y="217892"/>
                    </a:lnTo>
                    <a:cubicBezTo>
                      <a:pt x="60889" y="217892"/>
                      <a:pt x="39812" y="209161"/>
                      <a:pt x="24271" y="193621"/>
                    </a:cubicBezTo>
                    <a:cubicBezTo>
                      <a:pt x="8731" y="178080"/>
                      <a:pt x="0" y="157003"/>
                      <a:pt x="0" y="135025"/>
                    </a:cubicBezTo>
                    <a:lnTo>
                      <a:pt x="0" y="82867"/>
                    </a:lnTo>
                    <a:cubicBezTo>
                      <a:pt x="0" y="60889"/>
                      <a:pt x="8731" y="39812"/>
                      <a:pt x="24271" y="24271"/>
                    </a:cubicBezTo>
                    <a:cubicBezTo>
                      <a:pt x="39812" y="8731"/>
                      <a:pt x="60889" y="0"/>
                      <a:pt x="82867" y="0"/>
                    </a:cubicBezTo>
                    <a:close/>
                  </a:path>
                </a:pathLst>
              </a:custGeom>
              <a:solidFill>
                <a:srgbClr val="6D4FA8"/>
              </a:solidFill>
            </p:spPr>
            <p:txBody>
              <a:bodyPr/>
              <a:lstStyle/>
              <a:p>
                <a:endParaRPr lang="en-US"/>
              </a:p>
            </p:txBody>
          </p:sp>
          <p:sp>
            <p:nvSpPr>
              <p:cNvPr id="11" name="TextBox 11"/>
              <p:cNvSpPr txBox="1"/>
              <p:nvPr/>
            </p:nvSpPr>
            <p:spPr>
              <a:xfrm>
                <a:off x="0" y="-57150"/>
                <a:ext cx="937741" cy="275042"/>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26402" y="215912"/>
              <a:ext cx="4044341" cy="421682"/>
            </a:xfrm>
            <a:prstGeom prst="rect">
              <a:avLst/>
            </a:prstGeom>
          </p:spPr>
          <p:txBody>
            <a:bodyPr lIns="0" tIns="0" rIns="0" bIns="0" rtlCol="0" anchor="t">
              <a:spAutoFit/>
            </a:bodyPr>
            <a:lstStyle/>
            <a:p>
              <a:pPr algn="l">
                <a:lnSpc>
                  <a:spcPts val="2545"/>
                </a:lnSpc>
              </a:pPr>
              <a:r>
                <a:rPr lang="en-US" sz="1899" b="1">
                  <a:solidFill>
                    <a:srgbClr val="FFFFFF"/>
                  </a:solidFill>
                  <a:latin typeface="Poppins Bold"/>
                  <a:ea typeface="Poppins Bold"/>
                  <a:cs typeface="Poppins Bold"/>
                  <a:sym typeface="Poppins Bold"/>
                </a:rPr>
                <a:t>Natural History of CCA</a:t>
              </a:r>
            </a:p>
          </p:txBody>
        </p:sp>
      </p:grpSp>
      <p:grpSp>
        <p:nvGrpSpPr>
          <p:cNvPr id="13" name="Group 13"/>
          <p:cNvGrpSpPr/>
          <p:nvPr/>
        </p:nvGrpSpPr>
        <p:grpSpPr>
          <a:xfrm>
            <a:off x="6890956" y="5309287"/>
            <a:ext cx="4761264" cy="2942623"/>
            <a:chOff x="0" y="0"/>
            <a:chExt cx="1493442" cy="922998"/>
          </a:xfrm>
        </p:grpSpPr>
        <p:sp>
          <p:nvSpPr>
            <p:cNvPr id="14" name="Freeform 14"/>
            <p:cNvSpPr/>
            <p:nvPr/>
          </p:nvSpPr>
          <p:spPr>
            <a:xfrm>
              <a:off x="0" y="0"/>
              <a:ext cx="1493442" cy="922998"/>
            </a:xfrm>
            <a:custGeom>
              <a:avLst/>
              <a:gdLst/>
              <a:ahLst/>
              <a:cxnLst/>
              <a:rect l="l" t="t" r="r" b="b"/>
              <a:pathLst>
                <a:path w="1493442" h="922998">
                  <a:moveTo>
                    <a:pt x="52033" y="0"/>
                  </a:moveTo>
                  <a:lnTo>
                    <a:pt x="1441409" y="0"/>
                  </a:lnTo>
                  <a:cubicBezTo>
                    <a:pt x="1470146" y="0"/>
                    <a:pt x="1493442" y="23296"/>
                    <a:pt x="1493442" y="52033"/>
                  </a:cubicBezTo>
                  <a:lnTo>
                    <a:pt x="1493442" y="870965"/>
                  </a:lnTo>
                  <a:cubicBezTo>
                    <a:pt x="1493442" y="899702"/>
                    <a:pt x="1470146" y="922998"/>
                    <a:pt x="1441409" y="922998"/>
                  </a:cubicBezTo>
                  <a:lnTo>
                    <a:pt x="52033" y="922998"/>
                  </a:lnTo>
                  <a:cubicBezTo>
                    <a:pt x="23296" y="922998"/>
                    <a:pt x="0" y="899702"/>
                    <a:pt x="0" y="870965"/>
                  </a:cubicBezTo>
                  <a:lnTo>
                    <a:pt x="0" y="52033"/>
                  </a:lnTo>
                  <a:cubicBezTo>
                    <a:pt x="0" y="23296"/>
                    <a:pt x="23296" y="0"/>
                    <a:pt x="52033" y="0"/>
                  </a:cubicBezTo>
                  <a:close/>
                </a:path>
              </a:pathLst>
            </a:custGeom>
            <a:solidFill>
              <a:srgbClr val="6D4FA8"/>
            </a:solidFill>
          </p:spPr>
          <p:txBody>
            <a:bodyPr/>
            <a:lstStyle/>
            <a:p>
              <a:endParaRPr lang="en-US"/>
            </a:p>
          </p:txBody>
        </p:sp>
        <p:sp>
          <p:nvSpPr>
            <p:cNvPr id="15" name="TextBox 15"/>
            <p:cNvSpPr txBox="1"/>
            <p:nvPr/>
          </p:nvSpPr>
          <p:spPr>
            <a:xfrm>
              <a:off x="0" y="-57150"/>
              <a:ext cx="1493442" cy="980148"/>
            </a:xfrm>
            <a:prstGeom prst="rect">
              <a:avLst/>
            </a:prstGeom>
          </p:spPr>
          <p:txBody>
            <a:bodyPr lIns="50800" tIns="50800" rIns="50800" bIns="50800" rtlCol="0" anchor="ctr"/>
            <a:lstStyle/>
            <a:p>
              <a:pPr algn="l">
                <a:lnSpc>
                  <a:spcPts val="2659"/>
                </a:lnSpc>
              </a:pPr>
              <a:endParaRPr/>
            </a:p>
            <a:p>
              <a:pPr algn="l">
                <a:lnSpc>
                  <a:spcPts val="2659"/>
                </a:lnSpc>
              </a:pPr>
              <a:endParaRPr/>
            </a:p>
          </p:txBody>
        </p:sp>
      </p:grpSp>
      <p:grpSp>
        <p:nvGrpSpPr>
          <p:cNvPr id="16" name="Group 16"/>
          <p:cNvGrpSpPr/>
          <p:nvPr/>
        </p:nvGrpSpPr>
        <p:grpSpPr>
          <a:xfrm>
            <a:off x="13417640" y="3674459"/>
            <a:ext cx="2778209" cy="770840"/>
            <a:chOff x="0" y="0"/>
            <a:chExt cx="871427" cy="241785"/>
          </a:xfrm>
        </p:grpSpPr>
        <p:sp>
          <p:nvSpPr>
            <p:cNvPr id="17" name="Freeform 17"/>
            <p:cNvSpPr/>
            <p:nvPr/>
          </p:nvSpPr>
          <p:spPr>
            <a:xfrm>
              <a:off x="0" y="0"/>
              <a:ext cx="871427" cy="241785"/>
            </a:xfrm>
            <a:custGeom>
              <a:avLst/>
              <a:gdLst/>
              <a:ahLst/>
              <a:cxnLst/>
              <a:rect l="l" t="t" r="r" b="b"/>
              <a:pathLst>
                <a:path w="871427" h="241785">
                  <a:moveTo>
                    <a:pt x="89173" y="0"/>
                  </a:moveTo>
                  <a:lnTo>
                    <a:pt x="782254" y="0"/>
                  </a:lnTo>
                  <a:cubicBezTo>
                    <a:pt x="805904" y="0"/>
                    <a:pt x="828585" y="9395"/>
                    <a:pt x="845309" y="26118"/>
                  </a:cubicBezTo>
                  <a:cubicBezTo>
                    <a:pt x="862032" y="42841"/>
                    <a:pt x="871427" y="65523"/>
                    <a:pt x="871427" y="89173"/>
                  </a:cubicBezTo>
                  <a:lnTo>
                    <a:pt x="871427" y="152612"/>
                  </a:lnTo>
                  <a:cubicBezTo>
                    <a:pt x="871427" y="176262"/>
                    <a:pt x="862032" y="198944"/>
                    <a:pt x="845309" y="215667"/>
                  </a:cubicBezTo>
                  <a:cubicBezTo>
                    <a:pt x="828585" y="232390"/>
                    <a:pt x="805904" y="241785"/>
                    <a:pt x="782254" y="241785"/>
                  </a:cubicBezTo>
                  <a:lnTo>
                    <a:pt x="89173" y="241785"/>
                  </a:lnTo>
                  <a:cubicBezTo>
                    <a:pt x="65523" y="241785"/>
                    <a:pt x="42841" y="232390"/>
                    <a:pt x="26118" y="215667"/>
                  </a:cubicBezTo>
                  <a:cubicBezTo>
                    <a:pt x="9395" y="198944"/>
                    <a:pt x="0" y="176262"/>
                    <a:pt x="0" y="152612"/>
                  </a:cubicBezTo>
                  <a:lnTo>
                    <a:pt x="0" y="89173"/>
                  </a:lnTo>
                  <a:cubicBezTo>
                    <a:pt x="0" y="65523"/>
                    <a:pt x="9395" y="42841"/>
                    <a:pt x="26118" y="26118"/>
                  </a:cubicBezTo>
                  <a:cubicBezTo>
                    <a:pt x="42841" y="9395"/>
                    <a:pt x="65523" y="0"/>
                    <a:pt x="89173" y="0"/>
                  </a:cubicBezTo>
                  <a:close/>
                </a:path>
              </a:pathLst>
            </a:custGeom>
            <a:solidFill>
              <a:srgbClr val="6D4FA8"/>
            </a:solidFill>
          </p:spPr>
          <p:txBody>
            <a:bodyPr/>
            <a:lstStyle/>
            <a:p>
              <a:endParaRPr lang="en-US"/>
            </a:p>
          </p:txBody>
        </p:sp>
        <p:sp>
          <p:nvSpPr>
            <p:cNvPr id="18" name="TextBox 18"/>
            <p:cNvSpPr txBox="1"/>
            <p:nvPr/>
          </p:nvSpPr>
          <p:spPr>
            <a:xfrm>
              <a:off x="0" y="-57150"/>
              <a:ext cx="871427" cy="298935"/>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2843257" y="1775885"/>
            <a:ext cx="1848037" cy="1806456"/>
          </a:xfrm>
          <a:custGeom>
            <a:avLst/>
            <a:gdLst/>
            <a:ahLst/>
            <a:cxnLst/>
            <a:rect l="l" t="t" r="r" b="b"/>
            <a:pathLst>
              <a:path w="1848037" h="1806456">
                <a:moveTo>
                  <a:pt x="0" y="0"/>
                </a:moveTo>
                <a:lnTo>
                  <a:pt x="1848038" y="0"/>
                </a:lnTo>
                <a:lnTo>
                  <a:pt x="1848038" y="1806456"/>
                </a:lnTo>
                <a:lnTo>
                  <a:pt x="0" y="1806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8224410" y="2249596"/>
            <a:ext cx="2140678" cy="2232780"/>
          </a:xfrm>
          <a:custGeom>
            <a:avLst/>
            <a:gdLst/>
            <a:ahLst/>
            <a:cxnLst/>
            <a:rect l="l" t="t" r="r" b="b"/>
            <a:pathLst>
              <a:path w="2140678" h="2232780">
                <a:moveTo>
                  <a:pt x="0" y="0"/>
                </a:moveTo>
                <a:lnTo>
                  <a:pt x="2140677" y="0"/>
                </a:lnTo>
                <a:lnTo>
                  <a:pt x="2140677" y="2232780"/>
                </a:lnTo>
                <a:lnTo>
                  <a:pt x="0" y="2232780"/>
                </a:lnTo>
                <a:lnTo>
                  <a:pt x="0" y="0"/>
                </a:lnTo>
                <a:close/>
              </a:path>
            </a:pathLst>
          </a:custGeom>
          <a:blipFill>
            <a:blip r:embed="rId5"/>
            <a:stretch>
              <a:fillRect/>
            </a:stretch>
          </a:blipFill>
        </p:spPr>
        <p:txBody>
          <a:bodyPr/>
          <a:lstStyle/>
          <a:p>
            <a:endParaRPr lang="en-US"/>
          </a:p>
        </p:txBody>
      </p:sp>
      <p:sp>
        <p:nvSpPr>
          <p:cNvPr id="21" name="Freeform 21"/>
          <p:cNvSpPr/>
          <p:nvPr/>
        </p:nvSpPr>
        <p:spPr>
          <a:xfrm>
            <a:off x="14078460" y="1650407"/>
            <a:ext cx="1703615" cy="1931934"/>
          </a:xfrm>
          <a:custGeom>
            <a:avLst/>
            <a:gdLst/>
            <a:ahLst/>
            <a:cxnLst/>
            <a:rect l="l" t="t" r="r" b="b"/>
            <a:pathLst>
              <a:path w="1703615" h="1931934">
                <a:moveTo>
                  <a:pt x="0" y="0"/>
                </a:moveTo>
                <a:lnTo>
                  <a:pt x="1703615" y="0"/>
                </a:lnTo>
                <a:lnTo>
                  <a:pt x="1703615" y="1931934"/>
                </a:lnTo>
                <a:lnTo>
                  <a:pt x="0" y="19319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TextBox 22"/>
          <p:cNvSpPr txBox="1"/>
          <p:nvPr/>
        </p:nvSpPr>
        <p:spPr>
          <a:xfrm>
            <a:off x="3918025" y="705527"/>
            <a:ext cx="10753448" cy="944880"/>
          </a:xfrm>
          <a:prstGeom prst="rect">
            <a:avLst/>
          </a:prstGeom>
        </p:spPr>
        <p:txBody>
          <a:bodyPr lIns="0" tIns="0" rIns="0" bIns="0" rtlCol="0" anchor="t">
            <a:spAutoFit/>
          </a:bodyPr>
          <a:lstStyle/>
          <a:p>
            <a:pPr algn="ctr">
              <a:lnSpc>
                <a:spcPts val="6509"/>
              </a:lnSpc>
            </a:pPr>
            <a:r>
              <a:rPr lang="en-US" sz="6999" b="1">
                <a:solidFill>
                  <a:srgbClr val="2B2829"/>
                </a:solidFill>
                <a:latin typeface="Poppins Bold"/>
                <a:ea typeface="Poppins Bold"/>
                <a:cs typeface="Poppins Bold"/>
                <a:sym typeface="Poppins Bold"/>
              </a:rPr>
              <a:t>Two Key Objectives</a:t>
            </a:r>
          </a:p>
        </p:txBody>
      </p:sp>
      <p:sp>
        <p:nvSpPr>
          <p:cNvPr id="23" name="TextBox 23"/>
          <p:cNvSpPr txBox="1"/>
          <p:nvPr/>
        </p:nvSpPr>
        <p:spPr>
          <a:xfrm>
            <a:off x="2116630" y="4635774"/>
            <a:ext cx="3302491" cy="2843238"/>
          </a:xfrm>
          <a:prstGeom prst="rect">
            <a:avLst/>
          </a:prstGeom>
        </p:spPr>
        <p:txBody>
          <a:bodyPr lIns="0" tIns="0" rIns="0" bIns="0" rtlCol="0" anchor="t">
            <a:spAutoFit/>
          </a:bodyPr>
          <a:lstStyle/>
          <a:p>
            <a:pPr algn="l">
              <a:lnSpc>
                <a:spcPts val="2510"/>
              </a:lnSpc>
            </a:pPr>
            <a:endParaRPr/>
          </a:p>
          <a:p>
            <a:pPr marL="404505" lvl="1" indent="-202252" algn="l">
              <a:lnSpc>
                <a:spcPts val="2510"/>
              </a:lnSpc>
              <a:buFont typeface="Arial"/>
              <a:buChar char="•"/>
            </a:pPr>
            <a:r>
              <a:rPr lang="en-US" sz="1873">
                <a:solidFill>
                  <a:srgbClr val="FFFFFF"/>
                </a:solidFill>
                <a:latin typeface="Poppins"/>
                <a:ea typeface="Poppins"/>
                <a:cs typeface="Poppins"/>
                <a:sym typeface="Poppins"/>
              </a:rPr>
              <a:t>Understanding how CCAs progress if left untreated</a:t>
            </a:r>
          </a:p>
          <a:p>
            <a:pPr marL="404505" lvl="1" indent="-202252" algn="l">
              <a:lnSpc>
                <a:spcPts val="2510"/>
              </a:lnSpc>
              <a:buFont typeface="Arial"/>
              <a:buChar char="•"/>
            </a:pPr>
            <a:r>
              <a:rPr lang="en-US" sz="1873">
                <a:solidFill>
                  <a:srgbClr val="FFFFFF"/>
                </a:solidFill>
                <a:latin typeface="Poppins"/>
                <a:ea typeface="Poppins"/>
                <a:cs typeface="Poppins"/>
                <a:sym typeface="Poppins"/>
              </a:rPr>
              <a:t>Identifying risk factors </a:t>
            </a:r>
          </a:p>
          <a:p>
            <a:pPr marL="404505" lvl="1" indent="-202252" algn="l">
              <a:lnSpc>
                <a:spcPts val="2510"/>
              </a:lnSpc>
              <a:buFont typeface="Arial"/>
              <a:buChar char="•"/>
            </a:pPr>
            <a:r>
              <a:rPr lang="en-US" sz="1873">
                <a:solidFill>
                  <a:srgbClr val="FFFFFF"/>
                </a:solidFill>
                <a:latin typeface="Poppins"/>
                <a:ea typeface="Poppins"/>
                <a:cs typeface="Poppins"/>
                <a:sym typeface="Poppins"/>
              </a:rPr>
              <a:t>Helps determine who needs treatment &amp; when</a:t>
            </a:r>
          </a:p>
          <a:p>
            <a:pPr algn="l">
              <a:lnSpc>
                <a:spcPts val="2510"/>
              </a:lnSpc>
            </a:pPr>
            <a:endParaRPr lang="en-US" sz="1873">
              <a:solidFill>
                <a:srgbClr val="FFFFFF"/>
              </a:solidFill>
              <a:latin typeface="Poppins"/>
              <a:ea typeface="Poppins"/>
              <a:cs typeface="Poppins"/>
              <a:sym typeface="Poppins"/>
            </a:endParaRPr>
          </a:p>
        </p:txBody>
      </p:sp>
      <p:sp>
        <p:nvSpPr>
          <p:cNvPr id="24" name="TextBox 24"/>
          <p:cNvSpPr txBox="1"/>
          <p:nvPr/>
        </p:nvSpPr>
        <p:spPr>
          <a:xfrm>
            <a:off x="13147590" y="4938736"/>
            <a:ext cx="3183283" cy="2528976"/>
          </a:xfrm>
          <a:prstGeom prst="rect">
            <a:avLst/>
          </a:prstGeom>
        </p:spPr>
        <p:txBody>
          <a:bodyPr lIns="0" tIns="0" rIns="0" bIns="0" rtlCol="0" anchor="t">
            <a:spAutoFit/>
          </a:bodyPr>
          <a:lstStyle/>
          <a:p>
            <a:pPr algn="l">
              <a:lnSpc>
                <a:spcPts val="2505"/>
              </a:lnSpc>
            </a:pPr>
            <a:r>
              <a:rPr lang="en-US" sz="1870">
                <a:solidFill>
                  <a:srgbClr val="FFFFFF"/>
                </a:solidFill>
                <a:latin typeface="Poppins"/>
                <a:ea typeface="Poppins"/>
                <a:cs typeface="Poppins"/>
                <a:sym typeface="Poppins"/>
              </a:rPr>
              <a:t>Treatment of Aneurysms Using Flow-Diverter Stents (FDS)</a:t>
            </a:r>
          </a:p>
          <a:p>
            <a:pPr marL="403734" lvl="1" indent="-201867" algn="l">
              <a:lnSpc>
                <a:spcPts val="2505"/>
              </a:lnSpc>
              <a:buFont typeface="Arial"/>
              <a:buChar char="•"/>
            </a:pPr>
            <a:r>
              <a:rPr lang="en-US" sz="1870">
                <a:solidFill>
                  <a:srgbClr val="FFFFFF"/>
                </a:solidFill>
                <a:latin typeface="Poppins"/>
                <a:ea typeface="Poppins"/>
                <a:cs typeface="Poppins"/>
                <a:sym typeface="Poppins"/>
              </a:rPr>
              <a:t>Evaluating FDS effectiveness </a:t>
            </a:r>
          </a:p>
          <a:p>
            <a:pPr marL="403734" lvl="1" indent="-201867" algn="l">
              <a:lnSpc>
                <a:spcPts val="2505"/>
              </a:lnSpc>
              <a:buFont typeface="Arial"/>
              <a:buChar char="•"/>
            </a:pPr>
            <a:r>
              <a:rPr lang="en-US" sz="1870">
                <a:solidFill>
                  <a:srgbClr val="FFFFFF"/>
                </a:solidFill>
                <a:latin typeface="Poppins"/>
                <a:ea typeface="Poppins"/>
                <a:cs typeface="Poppins"/>
                <a:sym typeface="Poppins"/>
              </a:rPr>
              <a:t>Investigating MRI safety of FDS implants</a:t>
            </a:r>
          </a:p>
          <a:p>
            <a:pPr algn="l">
              <a:lnSpc>
                <a:spcPts val="2505"/>
              </a:lnSpc>
            </a:pPr>
            <a:endParaRPr lang="en-US" sz="1870">
              <a:solidFill>
                <a:srgbClr val="FFFFFF"/>
              </a:solidFill>
              <a:latin typeface="Poppins"/>
              <a:ea typeface="Poppins"/>
              <a:cs typeface="Poppins"/>
              <a:sym typeface="Poppins"/>
            </a:endParaRPr>
          </a:p>
        </p:txBody>
      </p:sp>
      <p:sp>
        <p:nvSpPr>
          <p:cNvPr id="25" name="TextBox 25"/>
          <p:cNvSpPr txBox="1"/>
          <p:nvPr/>
        </p:nvSpPr>
        <p:spPr>
          <a:xfrm>
            <a:off x="7498706" y="4387126"/>
            <a:ext cx="3889791" cy="617361"/>
          </a:xfrm>
          <a:prstGeom prst="rect">
            <a:avLst/>
          </a:prstGeom>
        </p:spPr>
        <p:txBody>
          <a:bodyPr wrap="square" lIns="0" tIns="0" rIns="0" bIns="0" rtlCol="0" anchor="t">
            <a:spAutoFit/>
          </a:bodyPr>
          <a:lstStyle/>
          <a:p>
            <a:pPr algn="ctr">
              <a:lnSpc>
                <a:spcPts val="4822"/>
              </a:lnSpc>
              <a:spcBef>
                <a:spcPct val="0"/>
              </a:spcBef>
            </a:pPr>
            <a:r>
              <a:rPr lang="en-US" sz="3444" b="1" dirty="0">
                <a:solidFill>
                  <a:srgbClr val="000000"/>
                </a:solidFill>
                <a:latin typeface="Poppins Bold"/>
                <a:ea typeface="Poppins Bold"/>
                <a:cs typeface="Poppins Bold"/>
                <a:sym typeface="Poppins Bold"/>
              </a:rPr>
              <a:t>Research Goals</a:t>
            </a:r>
          </a:p>
        </p:txBody>
      </p:sp>
      <p:sp>
        <p:nvSpPr>
          <p:cNvPr id="26" name="TextBox 26"/>
          <p:cNvSpPr txBox="1"/>
          <p:nvPr/>
        </p:nvSpPr>
        <p:spPr>
          <a:xfrm>
            <a:off x="13518563" y="3693484"/>
            <a:ext cx="2576361" cy="675640"/>
          </a:xfrm>
          <a:prstGeom prst="rect">
            <a:avLst/>
          </a:prstGeom>
        </p:spPr>
        <p:txBody>
          <a:bodyPr lIns="0" tIns="0" rIns="0" bIns="0" rtlCol="0" anchor="t">
            <a:spAutoFit/>
          </a:bodyPr>
          <a:lstStyle/>
          <a:p>
            <a:pPr algn="ctr">
              <a:lnSpc>
                <a:spcPts val="2659"/>
              </a:lnSpc>
              <a:spcBef>
                <a:spcPct val="0"/>
              </a:spcBef>
            </a:pPr>
            <a:r>
              <a:rPr lang="en-US" sz="1899" b="1">
                <a:solidFill>
                  <a:srgbClr val="FFFFFF"/>
                </a:solidFill>
                <a:latin typeface="Poppins Bold"/>
                <a:ea typeface="Poppins Bold"/>
                <a:cs typeface="Poppins Bold"/>
                <a:sym typeface="Poppins Bold"/>
              </a:rPr>
              <a:t>Treatment Using FDS</a:t>
            </a:r>
          </a:p>
        </p:txBody>
      </p:sp>
      <p:sp>
        <p:nvSpPr>
          <p:cNvPr id="28" name="TextBox 28"/>
          <p:cNvSpPr txBox="1"/>
          <p:nvPr/>
        </p:nvSpPr>
        <p:spPr>
          <a:xfrm>
            <a:off x="7196084" y="5408608"/>
            <a:ext cx="4197328" cy="2843301"/>
          </a:xfrm>
          <a:prstGeom prst="rect">
            <a:avLst/>
          </a:prstGeom>
        </p:spPr>
        <p:txBody>
          <a:bodyPr lIns="0" tIns="0" rIns="0" bIns="0" rtlCol="0" anchor="t">
            <a:spAutoFit/>
          </a:bodyPr>
          <a:lstStyle/>
          <a:p>
            <a:pPr algn="l">
              <a:lnSpc>
                <a:spcPts val="2505"/>
              </a:lnSpc>
            </a:pPr>
            <a:r>
              <a:rPr lang="en-US" sz="1870">
                <a:solidFill>
                  <a:srgbClr val="FFFFFF"/>
                </a:solidFill>
                <a:latin typeface="Poppins"/>
                <a:ea typeface="Poppins"/>
                <a:cs typeface="Poppins"/>
                <a:sym typeface="Poppins"/>
              </a:rPr>
              <a:t>Provide insights for clinicians to decide:</a:t>
            </a:r>
          </a:p>
          <a:p>
            <a:pPr marL="403734" lvl="1" indent="-201867" algn="l">
              <a:lnSpc>
                <a:spcPts val="2505"/>
              </a:lnSpc>
              <a:buFont typeface="Arial"/>
              <a:buChar char="•"/>
            </a:pPr>
            <a:r>
              <a:rPr lang="en-US" sz="1870">
                <a:solidFill>
                  <a:srgbClr val="FFFFFF"/>
                </a:solidFill>
                <a:latin typeface="Poppins"/>
                <a:ea typeface="Poppins"/>
                <a:cs typeface="Poppins"/>
                <a:sym typeface="Poppins"/>
              </a:rPr>
              <a:t>Which patients require intervention?</a:t>
            </a:r>
          </a:p>
          <a:p>
            <a:pPr marL="403734" lvl="1" indent="-201867" algn="l">
              <a:lnSpc>
                <a:spcPts val="2505"/>
              </a:lnSpc>
              <a:buFont typeface="Arial"/>
              <a:buChar char="•"/>
            </a:pPr>
            <a:r>
              <a:rPr lang="en-US" sz="1870">
                <a:solidFill>
                  <a:srgbClr val="FFFFFF"/>
                </a:solidFill>
                <a:latin typeface="Poppins"/>
                <a:ea typeface="Poppins"/>
                <a:cs typeface="Poppins"/>
                <a:sym typeface="Poppins"/>
              </a:rPr>
              <a:t>What treatment is best?</a:t>
            </a:r>
          </a:p>
          <a:p>
            <a:pPr marL="403734" lvl="1" indent="-201867" algn="l">
              <a:lnSpc>
                <a:spcPts val="2505"/>
              </a:lnSpc>
              <a:buFont typeface="Arial"/>
              <a:buChar char="•"/>
            </a:pPr>
            <a:r>
              <a:rPr lang="en-US" sz="1870">
                <a:solidFill>
                  <a:srgbClr val="FFFFFF"/>
                </a:solidFill>
                <a:latin typeface="Poppins"/>
                <a:ea typeface="Poppins"/>
                <a:cs typeface="Poppins"/>
                <a:sym typeface="Poppins"/>
              </a:rPr>
              <a:t>How safe is FDS?</a:t>
            </a:r>
          </a:p>
          <a:p>
            <a:pPr marL="403734" lvl="1" indent="-201867" algn="l">
              <a:lnSpc>
                <a:spcPts val="2505"/>
              </a:lnSpc>
              <a:buFont typeface="Arial"/>
              <a:buChar char="•"/>
            </a:pPr>
            <a:r>
              <a:rPr lang="en-US" sz="1870">
                <a:solidFill>
                  <a:srgbClr val="FFFFFF"/>
                </a:solidFill>
                <a:latin typeface="Poppins"/>
                <a:ea typeface="Poppins"/>
                <a:cs typeface="Poppins"/>
                <a:sym typeface="Poppins"/>
              </a:rPr>
              <a:t>Improve clinical guidelines for managing CCAs at </a:t>
            </a:r>
            <a:r>
              <a:rPr lang="en-US" sz="1870" b="1">
                <a:solidFill>
                  <a:srgbClr val="FFFFFF"/>
                </a:solidFill>
                <a:latin typeface="Poppins Bold"/>
                <a:ea typeface="Poppins Bold"/>
                <a:cs typeface="Poppins Bold"/>
                <a:sym typeface="Poppins Bold"/>
              </a:rPr>
              <a:t>LHSC</a:t>
            </a:r>
          </a:p>
          <a:p>
            <a:pPr algn="l">
              <a:lnSpc>
                <a:spcPts val="2505"/>
              </a:lnSpc>
            </a:pPr>
            <a:endParaRPr lang="en-US" sz="1870" b="1">
              <a:solidFill>
                <a:srgbClr val="FFFFFF"/>
              </a:solidFill>
              <a:latin typeface="Poppins Bold"/>
              <a:ea typeface="Poppins Bold"/>
              <a:cs typeface="Poppins Bold"/>
              <a:sym typeface="Poppin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D4FA8"/>
        </a:solidFill>
        <a:effectLst/>
      </p:bgPr>
    </p:bg>
    <p:spTree>
      <p:nvGrpSpPr>
        <p:cNvPr id="1" name=""/>
        <p:cNvGrpSpPr/>
        <p:nvPr/>
      </p:nvGrpSpPr>
      <p:grpSpPr>
        <a:xfrm>
          <a:off x="0" y="0"/>
          <a:ext cx="0" cy="0"/>
          <a:chOff x="0" y="0"/>
          <a:chExt cx="0" cy="0"/>
        </a:xfrm>
      </p:grpSpPr>
      <p:sp>
        <p:nvSpPr>
          <p:cNvPr id="2" name="TextBox 2"/>
          <p:cNvSpPr txBox="1"/>
          <p:nvPr/>
        </p:nvSpPr>
        <p:spPr>
          <a:xfrm>
            <a:off x="3505751" y="1215032"/>
            <a:ext cx="11276498" cy="897255"/>
          </a:xfrm>
          <a:prstGeom prst="rect">
            <a:avLst/>
          </a:prstGeom>
        </p:spPr>
        <p:txBody>
          <a:bodyPr lIns="0" tIns="0" rIns="0" bIns="0" rtlCol="0" anchor="t">
            <a:spAutoFit/>
          </a:bodyPr>
          <a:lstStyle/>
          <a:p>
            <a:pPr algn="ctr">
              <a:lnSpc>
                <a:spcPts val="6509"/>
              </a:lnSpc>
            </a:pPr>
            <a:r>
              <a:rPr lang="en-US" sz="6999">
                <a:solidFill>
                  <a:srgbClr val="FFFFFF"/>
                </a:solidFill>
                <a:latin typeface="Archivo Black"/>
                <a:ea typeface="Archivo Black"/>
                <a:cs typeface="Archivo Black"/>
                <a:sym typeface="Archivo Black"/>
              </a:rPr>
              <a:t>What are Aneurysms ? </a:t>
            </a:r>
          </a:p>
        </p:txBody>
      </p:sp>
      <p:sp>
        <p:nvSpPr>
          <p:cNvPr id="3" name="TextBox 3"/>
          <p:cNvSpPr txBox="1"/>
          <p:nvPr/>
        </p:nvSpPr>
        <p:spPr>
          <a:xfrm>
            <a:off x="1989389" y="2264687"/>
            <a:ext cx="14309223" cy="412750"/>
          </a:xfrm>
          <a:prstGeom prst="rect">
            <a:avLst/>
          </a:prstGeom>
        </p:spPr>
        <p:txBody>
          <a:bodyPr lIns="0" tIns="0" rIns="0" bIns="0" rtlCol="0" anchor="t">
            <a:spAutoFit/>
          </a:bodyPr>
          <a:lstStyle/>
          <a:p>
            <a:pPr algn="just">
              <a:lnSpc>
                <a:spcPts val="3349"/>
              </a:lnSpc>
            </a:pPr>
            <a:r>
              <a:rPr lang="en-US" sz="2499">
                <a:solidFill>
                  <a:srgbClr val="FFFFFF"/>
                </a:solidFill>
                <a:latin typeface="Garet"/>
                <a:ea typeface="Garet"/>
                <a:cs typeface="Garet"/>
                <a:sym typeface="Garet"/>
              </a:rPr>
              <a:t>Localized, abnormal dilation or bulging of a blood vessel due to a weakened vessel wall</a:t>
            </a:r>
          </a:p>
        </p:txBody>
      </p:sp>
      <p:grpSp>
        <p:nvGrpSpPr>
          <p:cNvPr id="4" name="Group 4"/>
          <p:cNvGrpSpPr/>
          <p:nvPr/>
        </p:nvGrpSpPr>
        <p:grpSpPr>
          <a:xfrm>
            <a:off x="1028700" y="3620139"/>
            <a:ext cx="4847176" cy="5638161"/>
            <a:chOff x="0" y="0"/>
            <a:chExt cx="6462901" cy="7517548"/>
          </a:xfrm>
        </p:grpSpPr>
        <p:grpSp>
          <p:nvGrpSpPr>
            <p:cNvPr id="5" name="Group 5"/>
            <p:cNvGrpSpPr/>
            <p:nvPr/>
          </p:nvGrpSpPr>
          <p:grpSpPr>
            <a:xfrm>
              <a:off x="0" y="1054647"/>
              <a:ext cx="6462901" cy="64629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099739" y="2063809"/>
              <a:ext cx="4405991" cy="4296126"/>
            </a:xfrm>
            <a:custGeom>
              <a:avLst/>
              <a:gdLst/>
              <a:ahLst/>
              <a:cxnLst/>
              <a:rect l="l" t="t" r="r" b="b"/>
              <a:pathLst>
                <a:path w="4405991" h="4296126">
                  <a:moveTo>
                    <a:pt x="0" y="0"/>
                  </a:moveTo>
                  <a:lnTo>
                    <a:pt x="4405991" y="0"/>
                  </a:lnTo>
                  <a:lnTo>
                    <a:pt x="4405991" y="4296126"/>
                  </a:lnTo>
                  <a:lnTo>
                    <a:pt x="0" y="4296126"/>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2487613" y="-47625"/>
              <a:ext cx="1630244" cy="854499"/>
            </a:xfrm>
            <a:prstGeom prst="rect">
              <a:avLst/>
            </a:prstGeom>
          </p:spPr>
          <p:txBody>
            <a:bodyPr lIns="0" tIns="0" rIns="0" bIns="0" rtlCol="0" anchor="t">
              <a:spAutoFit/>
            </a:bodyPr>
            <a:lstStyle/>
            <a:p>
              <a:pPr algn="just">
                <a:lnSpc>
                  <a:spcPts val="5359"/>
                </a:lnSpc>
              </a:pPr>
              <a:r>
                <a:rPr lang="en-US" sz="3999">
                  <a:solidFill>
                    <a:srgbClr val="FFFFFF"/>
                  </a:solidFill>
                  <a:latin typeface="Anton"/>
                  <a:ea typeface="Anton"/>
                  <a:cs typeface="Anton"/>
                  <a:sym typeface="Anton"/>
                </a:rPr>
                <a:t>Brain</a:t>
              </a:r>
            </a:p>
          </p:txBody>
        </p:sp>
      </p:grpSp>
      <p:grpSp>
        <p:nvGrpSpPr>
          <p:cNvPr id="10" name="Group 10"/>
          <p:cNvGrpSpPr/>
          <p:nvPr/>
        </p:nvGrpSpPr>
        <p:grpSpPr>
          <a:xfrm>
            <a:off x="6720412" y="3620139"/>
            <a:ext cx="4847176" cy="5638161"/>
            <a:chOff x="0" y="0"/>
            <a:chExt cx="6462901" cy="7517548"/>
          </a:xfrm>
        </p:grpSpPr>
        <p:grpSp>
          <p:nvGrpSpPr>
            <p:cNvPr id="11" name="Group 11"/>
            <p:cNvGrpSpPr/>
            <p:nvPr/>
          </p:nvGrpSpPr>
          <p:grpSpPr>
            <a:xfrm>
              <a:off x="0" y="1054647"/>
              <a:ext cx="6462901" cy="646290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236577" y="1914777"/>
              <a:ext cx="3989748" cy="4742642"/>
            </a:xfrm>
            <a:custGeom>
              <a:avLst/>
              <a:gdLst/>
              <a:ahLst/>
              <a:cxnLst/>
              <a:rect l="l" t="t" r="r" b="b"/>
              <a:pathLst>
                <a:path w="3989748" h="4742642">
                  <a:moveTo>
                    <a:pt x="0" y="0"/>
                  </a:moveTo>
                  <a:lnTo>
                    <a:pt x="3989747" y="0"/>
                  </a:lnTo>
                  <a:lnTo>
                    <a:pt x="3989747" y="4742642"/>
                  </a:lnTo>
                  <a:lnTo>
                    <a:pt x="0" y="4742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2416329" y="-47625"/>
              <a:ext cx="1630244" cy="854499"/>
            </a:xfrm>
            <a:prstGeom prst="rect">
              <a:avLst/>
            </a:prstGeom>
          </p:spPr>
          <p:txBody>
            <a:bodyPr lIns="0" tIns="0" rIns="0" bIns="0" rtlCol="0" anchor="t">
              <a:spAutoFit/>
            </a:bodyPr>
            <a:lstStyle/>
            <a:p>
              <a:pPr algn="just">
                <a:lnSpc>
                  <a:spcPts val="5359"/>
                </a:lnSpc>
              </a:pPr>
              <a:r>
                <a:rPr lang="en-US" sz="3999">
                  <a:solidFill>
                    <a:srgbClr val="FFFFFF"/>
                  </a:solidFill>
                  <a:latin typeface="Anton"/>
                  <a:ea typeface="Anton"/>
                  <a:cs typeface="Anton"/>
                  <a:sym typeface="Anton"/>
                </a:rPr>
                <a:t>Aorta</a:t>
              </a:r>
            </a:p>
          </p:txBody>
        </p:sp>
      </p:grpSp>
      <p:grpSp>
        <p:nvGrpSpPr>
          <p:cNvPr id="16" name="Group 16"/>
          <p:cNvGrpSpPr/>
          <p:nvPr/>
        </p:nvGrpSpPr>
        <p:grpSpPr>
          <a:xfrm>
            <a:off x="12412124" y="3620139"/>
            <a:ext cx="4847176" cy="5638161"/>
            <a:chOff x="0" y="0"/>
            <a:chExt cx="6462901" cy="7517548"/>
          </a:xfrm>
        </p:grpSpPr>
        <p:grpSp>
          <p:nvGrpSpPr>
            <p:cNvPr id="17" name="Group 17"/>
            <p:cNvGrpSpPr/>
            <p:nvPr/>
          </p:nvGrpSpPr>
          <p:grpSpPr>
            <a:xfrm>
              <a:off x="0" y="1054647"/>
              <a:ext cx="6462901" cy="646290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107068" y="2212261"/>
              <a:ext cx="4106197" cy="4147674"/>
            </a:xfrm>
            <a:custGeom>
              <a:avLst/>
              <a:gdLst/>
              <a:ahLst/>
              <a:cxnLst/>
              <a:rect l="l" t="t" r="r" b="b"/>
              <a:pathLst>
                <a:path w="4106197" h="4147674">
                  <a:moveTo>
                    <a:pt x="0" y="0"/>
                  </a:moveTo>
                  <a:lnTo>
                    <a:pt x="4106197" y="0"/>
                  </a:lnTo>
                  <a:lnTo>
                    <a:pt x="4106197" y="4147674"/>
                  </a:lnTo>
                  <a:lnTo>
                    <a:pt x="0" y="4147674"/>
                  </a:lnTo>
                  <a:lnTo>
                    <a:pt x="0" y="0"/>
                  </a:lnTo>
                  <a:close/>
                </a:path>
              </a:pathLst>
            </a:custGeom>
            <a:blipFill>
              <a:blip r:embed="rId6"/>
              <a:stretch>
                <a:fillRect/>
              </a:stretch>
            </a:blipFill>
          </p:spPr>
          <p:txBody>
            <a:bodyPr/>
            <a:lstStyle/>
            <a:p>
              <a:endParaRPr lang="en-US"/>
            </a:p>
          </p:txBody>
        </p:sp>
        <p:sp>
          <p:nvSpPr>
            <p:cNvPr id="21" name="TextBox 21"/>
            <p:cNvSpPr txBox="1"/>
            <p:nvPr/>
          </p:nvSpPr>
          <p:spPr>
            <a:xfrm>
              <a:off x="553534" y="-47625"/>
              <a:ext cx="5355834" cy="854499"/>
            </a:xfrm>
            <a:prstGeom prst="rect">
              <a:avLst/>
            </a:prstGeom>
          </p:spPr>
          <p:txBody>
            <a:bodyPr lIns="0" tIns="0" rIns="0" bIns="0" rtlCol="0" anchor="t">
              <a:spAutoFit/>
            </a:bodyPr>
            <a:lstStyle/>
            <a:p>
              <a:pPr algn="just">
                <a:lnSpc>
                  <a:spcPts val="5359"/>
                </a:lnSpc>
              </a:pPr>
              <a:r>
                <a:rPr lang="en-US" sz="3999">
                  <a:solidFill>
                    <a:srgbClr val="FFFFFF"/>
                  </a:solidFill>
                  <a:latin typeface="Anton"/>
                  <a:ea typeface="Anton"/>
                  <a:cs typeface="Anton"/>
                  <a:sym typeface="Anton"/>
                </a:rPr>
                <a:t>Peripheral Arteries </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867372"/>
            <a:ext cx="5694159" cy="5270042"/>
            <a:chOff x="0" y="0"/>
            <a:chExt cx="7592212" cy="7026723"/>
          </a:xfrm>
        </p:grpSpPr>
        <p:sp>
          <p:nvSpPr>
            <p:cNvPr id="3" name="Freeform 3"/>
            <p:cNvSpPr/>
            <p:nvPr/>
          </p:nvSpPr>
          <p:spPr>
            <a:xfrm>
              <a:off x="0" y="0"/>
              <a:ext cx="7592212" cy="7026723"/>
            </a:xfrm>
            <a:custGeom>
              <a:avLst/>
              <a:gdLst/>
              <a:ahLst/>
              <a:cxnLst/>
              <a:rect l="l" t="t" r="r" b="b"/>
              <a:pathLst>
                <a:path w="7592212" h="7026723">
                  <a:moveTo>
                    <a:pt x="0" y="0"/>
                  </a:moveTo>
                  <a:lnTo>
                    <a:pt x="7592212" y="0"/>
                  </a:lnTo>
                  <a:lnTo>
                    <a:pt x="7592212" y="7026723"/>
                  </a:lnTo>
                  <a:lnTo>
                    <a:pt x="0" y="7026723"/>
                  </a:lnTo>
                  <a:lnTo>
                    <a:pt x="0" y="0"/>
                  </a:lnTo>
                  <a:close/>
                </a:path>
              </a:pathLst>
            </a:custGeom>
            <a:blipFill>
              <a:blip r:embed="rId2"/>
              <a:stretch>
                <a:fillRect/>
              </a:stretch>
            </a:blipFill>
          </p:spPr>
          <p:txBody>
            <a:bodyPr/>
            <a:lstStyle/>
            <a:p>
              <a:endParaRPr lang="en-US"/>
            </a:p>
          </p:txBody>
        </p:sp>
        <p:sp>
          <p:nvSpPr>
            <p:cNvPr id="4" name="Freeform 4"/>
            <p:cNvSpPr/>
            <p:nvPr/>
          </p:nvSpPr>
          <p:spPr>
            <a:xfrm rot="2327890">
              <a:off x="916027" y="3318048"/>
              <a:ext cx="2349630" cy="390626"/>
            </a:xfrm>
            <a:custGeom>
              <a:avLst/>
              <a:gdLst/>
              <a:ahLst/>
              <a:cxnLst/>
              <a:rect l="l" t="t" r="r" b="b"/>
              <a:pathLst>
                <a:path w="2349630" h="390626">
                  <a:moveTo>
                    <a:pt x="0" y="0"/>
                  </a:moveTo>
                  <a:lnTo>
                    <a:pt x="2349630" y="0"/>
                  </a:lnTo>
                  <a:lnTo>
                    <a:pt x="2349630" y="390627"/>
                  </a:lnTo>
                  <a:lnTo>
                    <a:pt x="0" y="390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5" name="Group 5"/>
          <p:cNvGrpSpPr/>
          <p:nvPr/>
        </p:nvGrpSpPr>
        <p:grpSpPr>
          <a:xfrm>
            <a:off x="6722859" y="2921696"/>
            <a:ext cx="4783341" cy="5215718"/>
            <a:chOff x="0" y="0"/>
            <a:chExt cx="6377788" cy="6954291"/>
          </a:xfrm>
        </p:grpSpPr>
        <p:sp>
          <p:nvSpPr>
            <p:cNvPr id="6" name="Freeform 6"/>
            <p:cNvSpPr/>
            <p:nvPr/>
          </p:nvSpPr>
          <p:spPr>
            <a:xfrm>
              <a:off x="0" y="0"/>
              <a:ext cx="6377788" cy="6954291"/>
            </a:xfrm>
            <a:custGeom>
              <a:avLst/>
              <a:gdLst/>
              <a:ahLst/>
              <a:cxnLst/>
              <a:rect l="l" t="t" r="r" b="b"/>
              <a:pathLst>
                <a:path w="6377788" h="6954291">
                  <a:moveTo>
                    <a:pt x="0" y="0"/>
                  </a:moveTo>
                  <a:lnTo>
                    <a:pt x="6377788" y="0"/>
                  </a:lnTo>
                  <a:lnTo>
                    <a:pt x="6377788" y="6954291"/>
                  </a:lnTo>
                  <a:lnTo>
                    <a:pt x="0" y="6954291"/>
                  </a:lnTo>
                  <a:lnTo>
                    <a:pt x="0" y="0"/>
                  </a:lnTo>
                  <a:close/>
                </a:path>
              </a:pathLst>
            </a:custGeom>
            <a:blipFill>
              <a:blip r:embed="rId5"/>
              <a:stretch>
                <a:fillRect r="-11235"/>
              </a:stretch>
            </a:blipFill>
          </p:spPr>
          <p:txBody>
            <a:bodyPr/>
            <a:lstStyle/>
            <a:p>
              <a:endParaRPr lang="en-US"/>
            </a:p>
          </p:txBody>
        </p:sp>
        <p:sp>
          <p:nvSpPr>
            <p:cNvPr id="7" name="Freeform 7"/>
            <p:cNvSpPr/>
            <p:nvPr/>
          </p:nvSpPr>
          <p:spPr>
            <a:xfrm rot="3997950">
              <a:off x="770232" y="3520369"/>
              <a:ext cx="2367150" cy="393539"/>
            </a:xfrm>
            <a:custGeom>
              <a:avLst/>
              <a:gdLst/>
              <a:ahLst/>
              <a:cxnLst/>
              <a:rect l="l" t="t" r="r" b="b"/>
              <a:pathLst>
                <a:path w="2367150" h="393539">
                  <a:moveTo>
                    <a:pt x="0" y="0"/>
                  </a:moveTo>
                  <a:lnTo>
                    <a:pt x="2367150" y="0"/>
                  </a:lnTo>
                  <a:lnTo>
                    <a:pt x="2367150" y="393539"/>
                  </a:lnTo>
                  <a:lnTo>
                    <a:pt x="0" y="3935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8" name="Group 8"/>
          <p:cNvGrpSpPr/>
          <p:nvPr/>
        </p:nvGrpSpPr>
        <p:grpSpPr>
          <a:xfrm>
            <a:off x="12142557" y="2921696"/>
            <a:ext cx="4464238" cy="5215718"/>
            <a:chOff x="0" y="0"/>
            <a:chExt cx="5952318" cy="6954291"/>
          </a:xfrm>
        </p:grpSpPr>
        <p:sp>
          <p:nvSpPr>
            <p:cNvPr id="9" name="Freeform 9"/>
            <p:cNvSpPr/>
            <p:nvPr/>
          </p:nvSpPr>
          <p:spPr>
            <a:xfrm>
              <a:off x="0" y="0"/>
              <a:ext cx="5952318" cy="6954291"/>
            </a:xfrm>
            <a:custGeom>
              <a:avLst/>
              <a:gdLst/>
              <a:ahLst/>
              <a:cxnLst/>
              <a:rect l="l" t="t" r="r" b="b"/>
              <a:pathLst>
                <a:path w="5952318" h="6954291">
                  <a:moveTo>
                    <a:pt x="0" y="0"/>
                  </a:moveTo>
                  <a:lnTo>
                    <a:pt x="5952318" y="0"/>
                  </a:lnTo>
                  <a:lnTo>
                    <a:pt x="5952318" y="6954291"/>
                  </a:lnTo>
                  <a:lnTo>
                    <a:pt x="0" y="6954291"/>
                  </a:lnTo>
                  <a:lnTo>
                    <a:pt x="0" y="0"/>
                  </a:lnTo>
                  <a:close/>
                </a:path>
              </a:pathLst>
            </a:custGeom>
            <a:blipFill>
              <a:blip r:embed="rId6"/>
              <a:stretch>
                <a:fillRect/>
              </a:stretch>
            </a:blipFill>
          </p:spPr>
          <p:txBody>
            <a:bodyPr/>
            <a:lstStyle/>
            <a:p>
              <a:endParaRPr lang="en-US"/>
            </a:p>
          </p:txBody>
        </p:sp>
        <p:sp>
          <p:nvSpPr>
            <p:cNvPr id="10" name="Freeform 10"/>
            <p:cNvSpPr/>
            <p:nvPr/>
          </p:nvSpPr>
          <p:spPr>
            <a:xfrm rot="3997950">
              <a:off x="433653" y="3280376"/>
              <a:ext cx="2367150" cy="393539"/>
            </a:xfrm>
            <a:custGeom>
              <a:avLst/>
              <a:gdLst/>
              <a:ahLst/>
              <a:cxnLst/>
              <a:rect l="l" t="t" r="r" b="b"/>
              <a:pathLst>
                <a:path w="2367150" h="393539">
                  <a:moveTo>
                    <a:pt x="0" y="0"/>
                  </a:moveTo>
                  <a:lnTo>
                    <a:pt x="2367150" y="0"/>
                  </a:lnTo>
                  <a:lnTo>
                    <a:pt x="2367150" y="393539"/>
                  </a:lnTo>
                  <a:lnTo>
                    <a:pt x="0" y="3935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TextBox 11"/>
          <p:cNvSpPr txBox="1"/>
          <p:nvPr/>
        </p:nvSpPr>
        <p:spPr>
          <a:xfrm>
            <a:off x="1926275" y="1190625"/>
            <a:ext cx="14435451" cy="897255"/>
          </a:xfrm>
          <a:prstGeom prst="rect">
            <a:avLst/>
          </a:prstGeom>
        </p:spPr>
        <p:txBody>
          <a:bodyPr lIns="0" tIns="0" rIns="0" bIns="0" rtlCol="0" anchor="t">
            <a:spAutoFit/>
          </a:bodyPr>
          <a:lstStyle/>
          <a:p>
            <a:pPr algn="l">
              <a:lnSpc>
                <a:spcPts val="6509"/>
              </a:lnSpc>
            </a:pPr>
            <a:r>
              <a:rPr lang="en-US" sz="6999">
                <a:solidFill>
                  <a:srgbClr val="2B2829"/>
                </a:solidFill>
                <a:latin typeface="Archivo Black"/>
                <a:ea typeface="Archivo Black"/>
                <a:cs typeface="Archivo Black"/>
                <a:sym typeface="Archivo Black"/>
              </a:rPr>
              <a:t>Cavernous Carotid Aneurysm </a:t>
            </a:r>
          </a:p>
        </p:txBody>
      </p:sp>
      <p:grpSp>
        <p:nvGrpSpPr>
          <p:cNvPr id="12" name="Group 12"/>
          <p:cNvGrpSpPr/>
          <p:nvPr/>
        </p:nvGrpSpPr>
        <p:grpSpPr>
          <a:xfrm>
            <a:off x="6349497" y="2208591"/>
            <a:ext cx="5530065" cy="7049709"/>
            <a:chOff x="0" y="0"/>
            <a:chExt cx="7373420" cy="9399612"/>
          </a:xfrm>
        </p:grpSpPr>
        <p:sp>
          <p:nvSpPr>
            <p:cNvPr id="13" name="Freeform 13"/>
            <p:cNvSpPr/>
            <p:nvPr/>
          </p:nvSpPr>
          <p:spPr>
            <a:xfrm>
              <a:off x="747391" y="824440"/>
              <a:ext cx="6626030" cy="7026723"/>
            </a:xfrm>
            <a:custGeom>
              <a:avLst/>
              <a:gdLst/>
              <a:ahLst/>
              <a:cxnLst/>
              <a:rect l="l" t="t" r="r" b="b"/>
              <a:pathLst>
                <a:path w="6626030" h="7026723">
                  <a:moveTo>
                    <a:pt x="0" y="0"/>
                  </a:moveTo>
                  <a:lnTo>
                    <a:pt x="6626029" y="0"/>
                  </a:lnTo>
                  <a:lnTo>
                    <a:pt x="6626029" y="7026723"/>
                  </a:lnTo>
                  <a:lnTo>
                    <a:pt x="0" y="7026723"/>
                  </a:lnTo>
                  <a:lnTo>
                    <a:pt x="0" y="0"/>
                  </a:lnTo>
                  <a:close/>
                </a:path>
              </a:pathLst>
            </a:custGeom>
            <a:blipFill>
              <a:blip r:embed="rId5"/>
              <a:stretch>
                <a:fillRect l="-4119" r="-4063"/>
              </a:stretch>
            </a:blipFill>
          </p:spPr>
          <p:txBody>
            <a:bodyPr/>
            <a:lstStyle/>
            <a:p>
              <a:endParaRPr lang="en-US"/>
            </a:p>
          </p:txBody>
        </p:sp>
        <p:sp>
          <p:nvSpPr>
            <p:cNvPr id="14" name="Freeform 14"/>
            <p:cNvSpPr/>
            <p:nvPr/>
          </p:nvSpPr>
          <p:spPr>
            <a:xfrm>
              <a:off x="0" y="0"/>
              <a:ext cx="7155239" cy="9399612"/>
            </a:xfrm>
            <a:custGeom>
              <a:avLst/>
              <a:gdLst/>
              <a:ahLst/>
              <a:cxnLst/>
              <a:rect l="l" t="t" r="r" b="b"/>
              <a:pathLst>
                <a:path w="7155239" h="9399612">
                  <a:moveTo>
                    <a:pt x="0" y="0"/>
                  </a:moveTo>
                  <a:lnTo>
                    <a:pt x="7155239" y="0"/>
                  </a:lnTo>
                  <a:lnTo>
                    <a:pt x="7155239" y="9399612"/>
                  </a:lnTo>
                  <a:lnTo>
                    <a:pt x="0" y="9399612"/>
                  </a:lnTo>
                  <a:lnTo>
                    <a:pt x="0" y="0"/>
                  </a:lnTo>
                  <a:close/>
                </a:path>
              </a:pathLst>
            </a:custGeom>
            <a:blipFill>
              <a:blip r:embed="rId7"/>
              <a:stretch>
                <a:fillRect t="-2498" b="-2498"/>
              </a:stretch>
            </a:blipFill>
          </p:spPr>
          <p:txBody>
            <a:bodyPr/>
            <a:lstStyle/>
            <a:p>
              <a:endParaRPr lang="en-US"/>
            </a:p>
          </p:txBody>
        </p:sp>
        <p:sp>
          <p:nvSpPr>
            <p:cNvPr id="15" name="Freeform 15"/>
            <p:cNvSpPr/>
            <p:nvPr/>
          </p:nvSpPr>
          <p:spPr>
            <a:xfrm>
              <a:off x="1934821" y="2625203"/>
              <a:ext cx="2560548" cy="1501121"/>
            </a:xfrm>
            <a:custGeom>
              <a:avLst/>
              <a:gdLst/>
              <a:ahLst/>
              <a:cxnLst/>
              <a:rect l="l" t="t" r="r" b="b"/>
              <a:pathLst>
                <a:path w="2560548" h="1501121">
                  <a:moveTo>
                    <a:pt x="0" y="0"/>
                  </a:moveTo>
                  <a:lnTo>
                    <a:pt x="2560547" y="0"/>
                  </a:lnTo>
                  <a:lnTo>
                    <a:pt x="2560547" y="1501121"/>
                  </a:lnTo>
                  <a:lnTo>
                    <a:pt x="0" y="15011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p:cNvGrpSpPr/>
            <p:nvPr/>
          </p:nvGrpSpPr>
          <p:grpSpPr>
            <a:xfrm>
              <a:off x="4214971" y="2625203"/>
              <a:ext cx="2699469" cy="339300"/>
              <a:chOff x="0" y="0"/>
              <a:chExt cx="577434" cy="72579"/>
            </a:xfrm>
          </p:grpSpPr>
          <p:sp>
            <p:nvSpPr>
              <p:cNvPr id="17" name="Freeform 17"/>
              <p:cNvSpPr/>
              <p:nvPr/>
            </p:nvSpPr>
            <p:spPr>
              <a:xfrm>
                <a:off x="0" y="0"/>
                <a:ext cx="577434" cy="72579"/>
              </a:xfrm>
              <a:custGeom>
                <a:avLst/>
                <a:gdLst/>
                <a:ahLst/>
                <a:cxnLst/>
                <a:rect l="l" t="t" r="r" b="b"/>
                <a:pathLst>
                  <a:path w="577434" h="72579">
                    <a:moveTo>
                      <a:pt x="0" y="0"/>
                    </a:moveTo>
                    <a:lnTo>
                      <a:pt x="577434" y="0"/>
                    </a:lnTo>
                    <a:lnTo>
                      <a:pt x="577434" y="72579"/>
                    </a:lnTo>
                    <a:lnTo>
                      <a:pt x="0" y="72579"/>
                    </a:lnTo>
                    <a:close/>
                  </a:path>
                </a:pathLst>
              </a:custGeom>
              <a:solidFill>
                <a:srgbClr val="EFE9DD"/>
              </a:solidFill>
            </p:spPr>
            <p:txBody>
              <a:bodyPr/>
              <a:lstStyle/>
              <a:p>
                <a:endParaRPr lang="en-US"/>
              </a:p>
            </p:txBody>
          </p:sp>
          <p:sp>
            <p:nvSpPr>
              <p:cNvPr id="18" name="TextBox 18"/>
              <p:cNvSpPr txBox="1"/>
              <p:nvPr/>
            </p:nvSpPr>
            <p:spPr>
              <a:xfrm>
                <a:off x="0" y="-38100"/>
                <a:ext cx="577434" cy="110679"/>
              </a:xfrm>
              <a:prstGeom prst="rect">
                <a:avLst/>
              </a:prstGeom>
            </p:spPr>
            <p:txBody>
              <a:bodyPr lIns="46911" tIns="46911" rIns="46911" bIns="46911" rtlCol="0" anchor="ctr"/>
              <a:lstStyle/>
              <a:p>
                <a:pPr algn="ctr">
                  <a:lnSpc>
                    <a:spcPts val="2660"/>
                  </a:lnSpc>
                </a:pPr>
                <a:endParaRPr/>
              </a:p>
            </p:txBody>
          </p:sp>
        </p:grpSp>
        <p:sp>
          <p:nvSpPr>
            <p:cNvPr id="19" name="TextBox 19"/>
            <p:cNvSpPr txBox="1"/>
            <p:nvPr/>
          </p:nvSpPr>
          <p:spPr>
            <a:xfrm>
              <a:off x="4286588" y="2606153"/>
              <a:ext cx="2556235" cy="358350"/>
            </a:xfrm>
            <a:prstGeom prst="rect">
              <a:avLst/>
            </a:prstGeom>
          </p:spPr>
          <p:txBody>
            <a:bodyPr lIns="0" tIns="0" rIns="0" bIns="0" rtlCol="0" anchor="t">
              <a:spAutoFit/>
            </a:bodyPr>
            <a:lstStyle/>
            <a:p>
              <a:pPr algn="ctr">
                <a:lnSpc>
                  <a:spcPts val="2195"/>
                </a:lnSpc>
              </a:pPr>
              <a:r>
                <a:rPr lang="en-US" sz="1568" b="1">
                  <a:solidFill>
                    <a:srgbClr val="2B2829"/>
                  </a:solidFill>
                  <a:latin typeface="Helvetica World Bold"/>
                  <a:ea typeface="Helvetica World Bold"/>
                  <a:cs typeface="Helvetica World Bold"/>
                  <a:sym typeface="Helvetica World Bold"/>
                </a:rPr>
                <a:t>Canvernous Carotid</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6845" y="2907827"/>
            <a:ext cx="4539493" cy="6350473"/>
            <a:chOff x="0" y="0"/>
            <a:chExt cx="6052657" cy="8467298"/>
          </a:xfrm>
        </p:grpSpPr>
        <p:grpSp>
          <p:nvGrpSpPr>
            <p:cNvPr id="3" name="Group 3"/>
            <p:cNvGrpSpPr/>
            <p:nvPr/>
          </p:nvGrpSpPr>
          <p:grpSpPr>
            <a:xfrm>
              <a:off x="752161" y="0"/>
              <a:ext cx="4150307" cy="1806668"/>
              <a:chOff x="0" y="0"/>
              <a:chExt cx="1867177" cy="812800"/>
            </a:xfrm>
          </p:grpSpPr>
          <p:sp>
            <p:nvSpPr>
              <p:cNvPr id="4" name="Freeform 4"/>
              <p:cNvSpPr/>
              <p:nvPr/>
            </p:nvSpPr>
            <p:spPr>
              <a:xfrm>
                <a:off x="0" y="0"/>
                <a:ext cx="1867177" cy="812800"/>
              </a:xfrm>
              <a:custGeom>
                <a:avLst/>
                <a:gdLst/>
                <a:ahLst/>
                <a:cxnLst/>
                <a:rect l="l" t="t" r="r" b="b"/>
                <a:pathLst>
                  <a:path w="1867177" h="812800">
                    <a:moveTo>
                      <a:pt x="933589" y="0"/>
                    </a:moveTo>
                    <a:cubicBezTo>
                      <a:pt x="417982" y="0"/>
                      <a:pt x="0" y="181951"/>
                      <a:pt x="0" y="406400"/>
                    </a:cubicBezTo>
                    <a:cubicBezTo>
                      <a:pt x="0" y="630849"/>
                      <a:pt x="417982" y="812800"/>
                      <a:pt x="933589" y="812800"/>
                    </a:cubicBezTo>
                    <a:cubicBezTo>
                      <a:pt x="1449195" y="812800"/>
                      <a:pt x="1867177" y="630849"/>
                      <a:pt x="1867177" y="406400"/>
                    </a:cubicBezTo>
                    <a:cubicBezTo>
                      <a:pt x="1867177" y="181951"/>
                      <a:pt x="1449195" y="0"/>
                      <a:pt x="933589" y="0"/>
                    </a:cubicBezTo>
                    <a:close/>
                  </a:path>
                </a:pathLst>
              </a:custGeom>
              <a:solidFill>
                <a:srgbClr val="6D4FA8"/>
              </a:solidFill>
            </p:spPr>
            <p:txBody>
              <a:bodyPr/>
              <a:lstStyle/>
              <a:p>
                <a:endParaRPr lang="en-US"/>
              </a:p>
            </p:txBody>
          </p:sp>
          <p:sp>
            <p:nvSpPr>
              <p:cNvPr id="5" name="TextBox 5"/>
              <p:cNvSpPr txBox="1"/>
              <p:nvPr/>
            </p:nvSpPr>
            <p:spPr>
              <a:xfrm>
                <a:off x="175048" y="38100"/>
                <a:ext cx="1517082" cy="6985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0" y="483525"/>
              <a:ext cx="5654630" cy="889384"/>
            </a:xfrm>
            <a:prstGeom prst="rect">
              <a:avLst/>
            </a:prstGeom>
          </p:spPr>
          <p:txBody>
            <a:bodyPr lIns="0" tIns="0" rIns="0" bIns="0" rtlCol="0" anchor="t">
              <a:spAutoFit/>
            </a:bodyPr>
            <a:lstStyle/>
            <a:p>
              <a:pPr algn="ctr">
                <a:lnSpc>
                  <a:spcPts val="2430"/>
                </a:lnSpc>
              </a:pPr>
              <a:r>
                <a:rPr lang="en-US" sz="2612">
                  <a:solidFill>
                    <a:srgbClr val="FFFFFF"/>
                  </a:solidFill>
                  <a:latin typeface="Archivo Black"/>
                  <a:ea typeface="Archivo Black"/>
                  <a:cs typeface="Archivo Black"/>
                  <a:sym typeface="Archivo Black"/>
                </a:rPr>
                <a:t>Conservative Managment </a:t>
              </a:r>
            </a:p>
          </p:txBody>
        </p:sp>
        <p:grpSp>
          <p:nvGrpSpPr>
            <p:cNvPr id="7" name="Group 7"/>
            <p:cNvGrpSpPr/>
            <p:nvPr/>
          </p:nvGrpSpPr>
          <p:grpSpPr>
            <a:xfrm>
              <a:off x="161825" y="2524040"/>
              <a:ext cx="5890832" cy="5943257"/>
              <a:chOff x="0" y="0"/>
              <a:chExt cx="1163621" cy="1173977"/>
            </a:xfrm>
          </p:grpSpPr>
          <p:sp>
            <p:nvSpPr>
              <p:cNvPr id="8" name="Freeform 8"/>
              <p:cNvSpPr/>
              <p:nvPr/>
            </p:nvSpPr>
            <p:spPr>
              <a:xfrm>
                <a:off x="0" y="0"/>
                <a:ext cx="1163621" cy="1173977"/>
              </a:xfrm>
              <a:custGeom>
                <a:avLst/>
                <a:gdLst/>
                <a:ahLst/>
                <a:cxnLst/>
                <a:rect l="l" t="t" r="r" b="b"/>
                <a:pathLst>
                  <a:path w="1163621" h="1173977">
                    <a:moveTo>
                      <a:pt x="62236" y="0"/>
                    </a:moveTo>
                    <a:lnTo>
                      <a:pt x="1101385" y="0"/>
                    </a:lnTo>
                    <a:cubicBezTo>
                      <a:pt x="1117891" y="0"/>
                      <a:pt x="1133721" y="6557"/>
                      <a:pt x="1145393" y="18228"/>
                    </a:cubicBezTo>
                    <a:cubicBezTo>
                      <a:pt x="1157064" y="29900"/>
                      <a:pt x="1163621" y="45730"/>
                      <a:pt x="1163621" y="62236"/>
                    </a:cubicBezTo>
                    <a:lnTo>
                      <a:pt x="1163621" y="1111741"/>
                    </a:lnTo>
                    <a:cubicBezTo>
                      <a:pt x="1163621" y="1128247"/>
                      <a:pt x="1157064" y="1144077"/>
                      <a:pt x="1145393" y="1155748"/>
                    </a:cubicBezTo>
                    <a:cubicBezTo>
                      <a:pt x="1133721" y="1167420"/>
                      <a:pt x="1117891" y="1173977"/>
                      <a:pt x="1101385" y="1173977"/>
                    </a:cubicBezTo>
                    <a:lnTo>
                      <a:pt x="62236" y="1173977"/>
                    </a:lnTo>
                    <a:cubicBezTo>
                      <a:pt x="45730" y="1173977"/>
                      <a:pt x="29900" y="1167420"/>
                      <a:pt x="18228" y="1155748"/>
                    </a:cubicBezTo>
                    <a:cubicBezTo>
                      <a:pt x="6557" y="1144077"/>
                      <a:pt x="0" y="1128247"/>
                      <a:pt x="0" y="1111741"/>
                    </a:cubicBezTo>
                    <a:lnTo>
                      <a:pt x="0" y="62236"/>
                    </a:lnTo>
                    <a:cubicBezTo>
                      <a:pt x="0" y="45730"/>
                      <a:pt x="6557" y="29900"/>
                      <a:pt x="18228" y="18228"/>
                    </a:cubicBezTo>
                    <a:cubicBezTo>
                      <a:pt x="29900" y="6557"/>
                      <a:pt x="45730" y="0"/>
                      <a:pt x="62236" y="0"/>
                    </a:cubicBezTo>
                    <a:close/>
                  </a:path>
                </a:pathLst>
              </a:custGeom>
              <a:solidFill>
                <a:srgbClr val="6D4FA8"/>
              </a:solidFill>
            </p:spPr>
            <p:txBody>
              <a:bodyPr/>
              <a:lstStyle/>
              <a:p>
                <a:endParaRPr lang="en-US"/>
              </a:p>
            </p:txBody>
          </p:sp>
          <p:sp>
            <p:nvSpPr>
              <p:cNvPr id="9" name="TextBox 9"/>
              <p:cNvSpPr txBox="1"/>
              <p:nvPr/>
            </p:nvSpPr>
            <p:spPr>
              <a:xfrm>
                <a:off x="0" y="-38100"/>
                <a:ext cx="1163621" cy="1212077"/>
              </a:xfrm>
              <a:prstGeom prst="rect">
                <a:avLst/>
              </a:prstGeom>
            </p:spPr>
            <p:txBody>
              <a:bodyPr lIns="45770" tIns="45770" rIns="45770" bIns="45770" rtlCol="0" anchor="ctr"/>
              <a:lstStyle/>
              <a:p>
                <a:pPr algn="ctr">
                  <a:lnSpc>
                    <a:spcPts val="2659"/>
                  </a:lnSpc>
                </a:pPr>
                <a:endParaRPr/>
              </a:p>
            </p:txBody>
          </p:sp>
        </p:grpSp>
        <p:sp>
          <p:nvSpPr>
            <p:cNvPr id="10" name="TextBox 10"/>
            <p:cNvSpPr txBox="1"/>
            <p:nvPr/>
          </p:nvSpPr>
          <p:spPr>
            <a:xfrm>
              <a:off x="430821" y="2942798"/>
              <a:ext cx="5352839" cy="5008034"/>
            </a:xfrm>
            <a:prstGeom prst="rect">
              <a:avLst/>
            </a:prstGeom>
          </p:spPr>
          <p:txBody>
            <a:bodyPr lIns="0" tIns="0" rIns="0" bIns="0" rtlCol="0" anchor="t">
              <a:spAutoFit/>
            </a:bodyPr>
            <a:lstStyle/>
            <a:p>
              <a:pPr marL="539745" lvl="1" indent="-269872" algn="l">
                <a:lnSpc>
                  <a:spcPts val="3349"/>
                </a:lnSpc>
                <a:buFont typeface="Arial"/>
                <a:buChar char="•"/>
              </a:pPr>
              <a:r>
                <a:rPr lang="en-US" sz="2499">
                  <a:solidFill>
                    <a:srgbClr val="FFFFFF"/>
                  </a:solidFill>
                  <a:latin typeface="Garet"/>
                  <a:ea typeface="Garet"/>
                  <a:cs typeface="Garet"/>
                  <a:sym typeface="Garet"/>
                </a:rPr>
                <a:t>Small, asymptomatic CCAs </a:t>
              </a:r>
            </a:p>
            <a:p>
              <a:pPr marL="539745" lvl="1" indent="-269872" algn="l">
                <a:lnSpc>
                  <a:spcPts val="3349"/>
                </a:lnSpc>
                <a:buFont typeface="Arial"/>
                <a:buChar char="•"/>
              </a:pPr>
              <a:r>
                <a:rPr lang="en-US" sz="2499">
                  <a:solidFill>
                    <a:srgbClr val="FFFFFF"/>
                  </a:solidFill>
                  <a:latin typeface="Garet"/>
                  <a:ea typeface="Garet"/>
                  <a:cs typeface="Garet"/>
                  <a:sym typeface="Garet"/>
                </a:rPr>
                <a:t>Regular imaging follow-ups </a:t>
              </a:r>
            </a:p>
            <a:p>
              <a:pPr marL="539745" lvl="1" indent="-269872" algn="l">
                <a:lnSpc>
                  <a:spcPts val="3349"/>
                </a:lnSpc>
                <a:buFont typeface="Arial"/>
                <a:buChar char="•"/>
              </a:pPr>
              <a:r>
                <a:rPr lang="en-US" sz="2499">
                  <a:solidFill>
                    <a:srgbClr val="FFFFFF"/>
                  </a:solidFill>
                  <a:latin typeface="Garet"/>
                  <a:ea typeface="Garet"/>
                  <a:cs typeface="Garet"/>
                  <a:sym typeface="Garet"/>
                </a:rPr>
                <a:t>Blood pressure control </a:t>
              </a:r>
            </a:p>
            <a:p>
              <a:pPr marL="539745" lvl="1" indent="-269872" algn="l">
                <a:lnSpc>
                  <a:spcPts val="3349"/>
                </a:lnSpc>
                <a:buFont typeface="Arial"/>
                <a:buChar char="•"/>
              </a:pPr>
              <a:r>
                <a:rPr lang="en-US" sz="2499">
                  <a:solidFill>
                    <a:srgbClr val="FFFFFF"/>
                  </a:solidFill>
                  <a:latin typeface="Garet"/>
                  <a:ea typeface="Garet"/>
                  <a:cs typeface="Garet"/>
                  <a:sym typeface="Garet"/>
                </a:rPr>
                <a:t>Avoidance of blood thinners </a:t>
              </a:r>
            </a:p>
            <a:p>
              <a:pPr marL="539745" lvl="1" indent="-269872" algn="l">
                <a:lnSpc>
                  <a:spcPts val="3349"/>
                </a:lnSpc>
                <a:buFont typeface="Arial"/>
                <a:buChar char="•"/>
              </a:pPr>
              <a:r>
                <a:rPr lang="en-US" sz="2499">
                  <a:solidFill>
                    <a:srgbClr val="FFFFFF"/>
                  </a:solidFill>
                  <a:latin typeface="Garet"/>
                  <a:ea typeface="Garet"/>
                  <a:cs typeface="Garet"/>
                  <a:sym typeface="Garet"/>
                </a:rPr>
                <a:t>Pain management </a:t>
              </a:r>
            </a:p>
          </p:txBody>
        </p:sp>
      </p:grpSp>
      <p:grpSp>
        <p:nvGrpSpPr>
          <p:cNvPr id="11" name="Group 11"/>
          <p:cNvGrpSpPr/>
          <p:nvPr/>
        </p:nvGrpSpPr>
        <p:grpSpPr>
          <a:xfrm>
            <a:off x="6934938" y="2907827"/>
            <a:ext cx="4418124" cy="6350473"/>
            <a:chOff x="0" y="0"/>
            <a:chExt cx="5890832" cy="8467298"/>
          </a:xfrm>
        </p:grpSpPr>
        <p:grpSp>
          <p:nvGrpSpPr>
            <p:cNvPr id="12" name="Group 12"/>
            <p:cNvGrpSpPr/>
            <p:nvPr/>
          </p:nvGrpSpPr>
          <p:grpSpPr>
            <a:xfrm>
              <a:off x="870263" y="0"/>
              <a:ext cx="4150307" cy="1806668"/>
              <a:chOff x="0" y="0"/>
              <a:chExt cx="1867177" cy="812800"/>
            </a:xfrm>
          </p:grpSpPr>
          <p:sp>
            <p:nvSpPr>
              <p:cNvPr id="13" name="Freeform 13"/>
              <p:cNvSpPr/>
              <p:nvPr/>
            </p:nvSpPr>
            <p:spPr>
              <a:xfrm>
                <a:off x="0" y="0"/>
                <a:ext cx="1867177" cy="812800"/>
              </a:xfrm>
              <a:custGeom>
                <a:avLst/>
                <a:gdLst/>
                <a:ahLst/>
                <a:cxnLst/>
                <a:rect l="l" t="t" r="r" b="b"/>
                <a:pathLst>
                  <a:path w="1867177" h="812800">
                    <a:moveTo>
                      <a:pt x="933589" y="0"/>
                    </a:moveTo>
                    <a:cubicBezTo>
                      <a:pt x="417982" y="0"/>
                      <a:pt x="0" y="181951"/>
                      <a:pt x="0" y="406400"/>
                    </a:cubicBezTo>
                    <a:cubicBezTo>
                      <a:pt x="0" y="630849"/>
                      <a:pt x="417982" y="812800"/>
                      <a:pt x="933589" y="812800"/>
                    </a:cubicBezTo>
                    <a:cubicBezTo>
                      <a:pt x="1449195" y="812800"/>
                      <a:pt x="1867177" y="630849"/>
                      <a:pt x="1867177" y="406400"/>
                    </a:cubicBezTo>
                    <a:cubicBezTo>
                      <a:pt x="1867177" y="181951"/>
                      <a:pt x="1449195" y="0"/>
                      <a:pt x="933589" y="0"/>
                    </a:cubicBezTo>
                    <a:close/>
                  </a:path>
                </a:pathLst>
              </a:custGeom>
              <a:solidFill>
                <a:srgbClr val="6D4FA8"/>
              </a:solidFill>
            </p:spPr>
            <p:txBody>
              <a:bodyPr/>
              <a:lstStyle/>
              <a:p>
                <a:endParaRPr lang="en-US"/>
              </a:p>
            </p:txBody>
          </p:sp>
          <p:sp>
            <p:nvSpPr>
              <p:cNvPr id="14" name="TextBox 14"/>
              <p:cNvSpPr txBox="1"/>
              <p:nvPr/>
            </p:nvSpPr>
            <p:spPr>
              <a:xfrm>
                <a:off x="175048" y="38100"/>
                <a:ext cx="1517082" cy="6985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18101" y="483525"/>
              <a:ext cx="5654630" cy="889384"/>
            </a:xfrm>
            <a:prstGeom prst="rect">
              <a:avLst/>
            </a:prstGeom>
          </p:spPr>
          <p:txBody>
            <a:bodyPr lIns="0" tIns="0" rIns="0" bIns="0" rtlCol="0" anchor="t">
              <a:spAutoFit/>
            </a:bodyPr>
            <a:lstStyle/>
            <a:p>
              <a:pPr algn="ctr">
                <a:lnSpc>
                  <a:spcPts val="2430"/>
                </a:lnSpc>
              </a:pPr>
              <a:r>
                <a:rPr lang="en-US" sz="2612">
                  <a:solidFill>
                    <a:srgbClr val="FFFFFF"/>
                  </a:solidFill>
                  <a:latin typeface="Archivo Black"/>
                  <a:ea typeface="Archivo Black"/>
                  <a:cs typeface="Archivo Black"/>
                  <a:sym typeface="Archivo Black"/>
                </a:rPr>
                <a:t>Endovascular Treatment</a:t>
              </a:r>
            </a:p>
          </p:txBody>
        </p:sp>
        <p:grpSp>
          <p:nvGrpSpPr>
            <p:cNvPr id="16" name="Group 16"/>
            <p:cNvGrpSpPr/>
            <p:nvPr/>
          </p:nvGrpSpPr>
          <p:grpSpPr>
            <a:xfrm>
              <a:off x="0" y="2524040"/>
              <a:ext cx="5890832" cy="5943257"/>
              <a:chOff x="0" y="0"/>
              <a:chExt cx="1163621" cy="1173977"/>
            </a:xfrm>
          </p:grpSpPr>
          <p:sp>
            <p:nvSpPr>
              <p:cNvPr id="17" name="Freeform 17"/>
              <p:cNvSpPr/>
              <p:nvPr/>
            </p:nvSpPr>
            <p:spPr>
              <a:xfrm>
                <a:off x="0" y="0"/>
                <a:ext cx="1163621" cy="1173977"/>
              </a:xfrm>
              <a:custGeom>
                <a:avLst/>
                <a:gdLst/>
                <a:ahLst/>
                <a:cxnLst/>
                <a:rect l="l" t="t" r="r" b="b"/>
                <a:pathLst>
                  <a:path w="1163621" h="1173977">
                    <a:moveTo>
                      <a:pt x="62236" y="0"/>
                    </a:moveTo>
                    <a:lnTo>
                      <a:pt x="1101385" y="0"/>
                    </a:lnTo>
                    <a:cubicBezTo>
                      <a:pt x="1117891" y="0"/>
                      <a:pt x="1133721" y="6557"/>
                      <a:pt x="1145393" y="18228"/>
                    </a:cubicBezTo>
                    <a:cubicBezTo>
                      <a:pt x="1157064" y="29900"/>
                      <a:pt x="1163621" y="45730"/>
                      <a:pt x="1163621" y="62236"/>
                    </a:cubicBezTo>
                    <a:lnTo>
                      <a:pt x="1163621" y="1111741"/>
                    </a:lnTo>
                    <a:cubicBezTo>
                      <a:pt x="1163621" y="1128247"/>
                      <a:pt x="1157064" y="1144077"/>
                      <a:pt x="1145393" y="1155748"/>
                    </a:cubicBezTo>
                    <a:cubicBezTo>
                      <a:pt x="1133721" y="1167420"/>
                      <a:pt x="1117891" y="1173977"/>
                      <a:pt x="1101385" y="1173977"/>
                    </a:cubicBezTo>
                    <a:lnTo>
                      <a:pt x="62236" y="1173977"/>
                    </a:lnTo>
                    <a:cubicBezTo>
                      <a:pt x="45730" y="1173977"/>
                      <a:pt x="29900" y="1167420"/>
                      <a:pt x="18228" y="1155748"/>
                    </a:cubicBezTo>
                    <a:cubicBezTo>
                      <a:pt x="6557" y="1144077"/>
                      <a:pt x="0" y="1128247"/>
                      <a:pt x="0" y="1111741"/>
                    </a:cubicBezTo>
                    <a:lnTo>
                      <a:pt x="0" y="62236"/>
                    </a:lnTo>
                    <a:cubicBezTo>
                      <a:pt x="0" y="45730"/>
                      <a:pt x="6557" y="29900"/>
                      <a:pt x="18228" y="18228"/>
                    </a:cubicBezTo>
                    <a:cubicBezTo>
                      <a:pt x="29900" y="6557"/>
                      <a:pt x="45730" y="0"/>
                      <a:pt x="62236" y="0"/>
                    </a:cubicBezTo>
                    <a:close/>
                  </a:path>
                </a:pathLst>
              </a:custGeom>
              <a:solidFill>
                <a:srgbClr val="6D4FA8"/>
              </a:solidFill>
            </p:spPr>
            <p:txBody>
              <a:bodyPr/>
              <a:lstStyle/>
              <a:p>
                <a:endParaRPr lang="en-US"/>
              </a:p>
            </p:txBody>
          </p:sp>
          <p:sp>
            <p:nvSpPr>
              <p:cNvPr id="18" name="TextBox 18"/>
              <p:cNvSpPr txBox="1"/>
              <p:nvPr/>
            </p:nvSpPr>
            <p:spPr>
              <a:xfrm>
                <a:off x="0" y="-38100"/>
                <a:ext cx="1163621" cy="1212077"/>
              </a:xfrm>
              <a:prstGeom prst="rect">
                <a:avLst/>
              </a:prstGeom>
            </p:spPr>
            <p:txBody>
              <a:bodyPr lIns="45770" tIns="45770" rIns="45770" bIns="45770" rtlCol="0" anchor="ctr"/>
              <a:lstStyle/>
              <a:p>
                <a:pPr algn="ctr">
                  <a:lnSpc>
                    <a:spcPts val="2659"/>
                  </a:lnSpc>
                </a:pPr>
                <a:endParaRPr/>
              </a:p>
            </p:txBody>
          </p:sp>
        </p:grpSp>
        <p:sp>
          <p:nvSpPr>
            <p:cNvPr id="19" name="TextBox 19"/>
            <p:cNvSpPr txBox="1"/>
            <p:nvPr/>
          </p:nvSpPr>
          <p:spPr>
            <a:xfrm>
              <a:off x="355815" y="2977461"/>
              <a:ext cx="5101675" cy="3331634"/>
            </a:xfrm>
            <a:prstGeom prst="rect">
              <a:avLst/>
            </a:prstGeom>
          </p:spPr>
          <p:txBody>
            <a:bodyPr lIns="0" tIns="0" rIns="0" bIns="0" rtlCol="0" anchor="t">
              <a:spAutoFit/>
            </a:bodyPr>
            <a:lstStyle/>
            <a:p>
              <a:pPr marL="539745" lvl="1" indent="-269872" algn="l">
                <a:lnSpc>
                  <a:spcPts val="3349"/>
                </a:lnSpc>
                <a:buFont typeface="Arial"/>
                <a:buChar char="•"/>
              </a:pPr>
              <a:r>
                <a:rPr lang="en-US" sz="2499">
                  <a:solidFill>
                    <a:srgbClr val="FFFFFF"/>
                  </a:solidFill>
                  <a:latin typeface="Garet"/>
                  <a:ea typeface="Garet"/>
                  <a:cs typeface="Garet"/>
                  <a:sym typeface="Garet"/>
                </a:rPr>
                <a:t>Preferred treatment for symptomatic or growing CCAs.</a:t>
              </a:r>
            </a:p>
            <a:p>
              <a:pPr marL="539745" lvl="1" indent="-269872" algn="l">
                <a:lnSpc>
                  <a:spcPts val="3349"/>
                </a:lnSpc>
                <a:buFont typeface="Arial"/>
                <a:buChar char="•"/>
              </a:pPr>
              <a:r>
                <a:rPr lang="en-US" sz="2499">
                  <a:solidFill>
                    <a:srgbClr val="FFFFFF"/>
                  </a:solidFill>
                  <a:latin typeface="Garet"/>
                  <a:ea typeface="Garet"/>
                  <a:cs typeface="Garet"/>
                  <a:sym typeface="Garet"/>
                </a:rPr>
                <a:t>FDS </a:t>
              </a:r>
            </a:p>
            <a:p>
              <a:pPr marL="539745" lvl="1" indent="-269872" algn="l">
                <a:lnSpc>
                  <a:spcPts val="3349"/>
                </a:lnSpc>
                <a:buFont typeface="Arial"/>
                <a:buChar char="•"/>
              </a:pPr>
              <a:r>
                <a:rPr lang="en-US" sz="2499">
                  <a:solidFill>
                    <a:srgbClr val="FFFFFF"/>
                  </a:solidFill>
                  <a:latin typeface="Garet"/>
                  <a:ea typeface="Garet"/>
                  <a:cs typeface="Garet"/>
                  <a:sym typeface="Garet"/>
                </a:rPr>
                <a:t>Coiling </a:t>
              </a:r>
            </a:p>
          </p:txBody>
        </p:sp>
      </p:grpSp>
      <p:grpSp>
        <p:nvGrpSpPr>
          <p:cNvPr id="20" name="Group 20"/>
          <p:cNvGrpSpPr/>
          <p:nvPr/>
        </p:nvGrpSpPr>
        <p:grpSpPr>
          <a:xfrm>
            <a:off x="12308596" y="2907827"/>
            <a:ext cx="4418124" cy="6350473"/>
            <a:chOff x="0" y="0"/>
            <a:chExt cx="5890832" cy="8467298"/>
          </a:xfrm>
        </p:grpSpPr>
        <p:grpSp>
          <p:nvGrpSpPr>
            <p:cNvPr id="21" name="Group 21"/>
            <p:cNvGrpSpPr/>
            <p:nvPr/>
          </p:nvGrpSpPr>
          <p:grpSpPr>
            <a:xfrm>
              <a:off x="827661" y="0"/>
              <a:ext cx="4150307" cy="1806668"/>
              <a:chOff x="0" y="0"/>
              <a:chExt cx="1867177" cy="812800"/>
            </a:xfrm>
          </p:grpSpPr>
          <p:sp>
            <p:nvSpPr>
              <p:cNvPr id="22" name="Freeform 22"/>
              <p:cNvSpPr/>
              <p:nvPr/>
            </p:nvSpPr>
            <p:spPr>
              <a:xfrm>
                <a:off x="0" y="0"/>
                <a:ext cx="1867177" cy="812800"/>
              </a:xfrm>
              <a:custGeom>
                <a:avLst/>
                <a:gdLst/>
                <a:ahLst/>
                <a:cxnLst/>
                <a:rect l="l" t="t" r="r" b="b"/>
                <a:pathLst>
                  <a:path w="1867177" h="812800">
                    <a:moveTo>
                      <a:pt x="933589" y="0"/>
                    </a:moveTo>
                    <a:cubicBezTo>
                      <a:pt x="417982" y="0"/>
                      <a:pt x="0" y="181951"/>
                      <a:pt x="0" y="406400"/>
                    </a:cubicBezTo>
                    <a:cubicBezTo>
                      <a:pt x="0" y="630849"/>
                      <a:pt x="417982" y="812800"/>
                      <a:pt x="933589" y="812800"/>
                    </a:cubicBezTo>
                    <a:cubicBezTo>
                      <a:pt x="1449195" y="812800"/>
                      <a:pt x="1867177" y="630849"/>
                      <a:pt x="1867177" y="406400"/>
                    </a:cubicBezTo>
                    <a:cubicBezTo>
                      <a:pt x="1867177" y="181951"/>
                      <a:pt x="1449195" y="0"/>
                      <a:pt x="933589" y="0"/>
                    </a:cubicBezTo>
                    <a:close/>
                  </a:path>
                </a:pathLst>
              </a:custGeom>
              <a:solidFill>
                <a:srgbClr val="6D4FA8"/>
              </a:solidFill>
            </p:spPr>
            <p:txBody>
              <a:bodyPr/>
              <a:lstStyle/>
              <a:p>
                <a:endParaRPr lang="en-US"/>
              </a:p>
            </p:txBody>
          </p:sp>
          <p:sp>
            <p:nvSpPr>
              <p:cNvPr id="23" name="TextBox 23"/>
              <p:cNvSpPr txBox="1"/>
              <p:nvPr/>
            </p:nvSpPr>
            <p:spPr>
              <a:xfrm>
                <a:off x="175048" y="38100"/>
                <a:ext cx="1517082" cy="698500"/>
              </a:xfrm>
              <a:prstGeom prst="rect">
                <a:avLst/>
              </a:prstGeom>
            </p:spPr>
            <p:txBody>
              <a:bodyPr lIns="56382" tIns="56382" rIns="56382" bIns="56382" rtlCol="0" anchor="ctr"/>
              <a:lstStyle/>
              <a:p>
                <a:pPr algn="ctr">
                  <a:lnSpc>
                    <a:spcPts val="2660"/>
                  </a:lnSpc>
                </a:pPr>
                <a:endParaRPr/>
              </a:p>
            </p:txBody>
          </p:sp>
        </p:grpSp>
        <p:sp>
          <p:nvSpPr>
            <p:cNvPr id="24" name="TextBox 24"/>
            <p:cNvSpPr txBox="1"/>
            <p:nvPr/>
          </p:nvSpPr>
          <p:spPr>
            <a:xfrm>
              <a:off x="75500" y="686840"/>
              <a:ext cx="5654630" cy="480612"/>
            </a:xfrm>
            <a:prstGeom prst="rect">
              <a:avLst/>
            </a:prstGeom>
          </p:spPr>
          <p:txBody>
            <a:bodyPr lIns="0" tIns="0" rIns="0" bIns="0" rtlCol="0" anchor="t">
              <a:spAutoFit/>
            </a:bodyPr>
            <a:lstStyle/>
            <a:p>
              <a:pPr algn="ctr">
                <a:lnSpc>
                  <a:spcPts val="2430"/>
                </a:lnSpc>
              </a:pPr>
              <a:r>
                <a:rPr lang="en-US" sz="2612">
                  <a:solidFill>
                    <a:srgbClr val="FFFFFF"/>
                  </a:solidFill>
                  <a:latin typeface="Archivo Black"/>
                  <a:ea typeface="Archivo Black"/>
                  <a:cs typeface="Archivo Black"/>
                  <a:sym typeface="Archivo Black"/>
                </a:rPr>
                <a:t>Surgery</a:t>
              </a:r>
            </a:p>
          </p:txBody>
        </p:sp>
        <p:grpSp>
          <p:nvGrpSpPr>
            <p:cNvPr id="25" name="Group 25"/>
            <p:cNvGrpSpPr/>
            <p:nvPr/>
          </p:nvGrpSpPr>
          <p:grpSpPr>
            <a:xfrm>
              <a:off x="0" y="2524040"/>
              <a:ext cx="5890832" cy="5943257"/>
              <a:chOff x="0" y="0"/>
              <a:chExt cx="1163621" cy="1173977"/>
            </a:xfrm>
          </p:grpSpPr>
          <p:sp>
            <p:nvSpPr>
              <p:cNvPr id="26" name="Freeform 26"/>
              <p:cNvSpPr/>
              <p:nvPr/>
            </p:nvSpPr>
            <p:spPr>
              <a:xfrm>
                <a:off x="0" y="0"/>
                <a:ext cx="1163621" cy="1173977"/>
              </a:xfrm>
              <a:custGeom>
                <a:avLst/>
                <a:gdLst/>
                <a:ahLst/>
                <a:cxnLst/>
                <a:rect l="l" t="t" r="r" b="b"/>
                <a:pathLst>
                  <a:path w="1163621" h="1173977">
                    <a:moveTo>
                      <a:pt x="56074" y="0"/>
                    </a:moveTo>
                    <a:lnTo>
                      <a:pt x="1107547" y="0"/>
                    </a:lnTo>
                    <a:cubicBezTo>
                      <a:pt x="1138516" y="0"/>
                      <a:pt x="1163621" y="25105"/>
                      <a:pt x="1163621" y="56074"/>
                    </a:cubicBezTo>
                    <a:lnTo>
                      <a:pt x="1163621" y="1117903"/>
                    </a:lnTo>
                    <a:cubicBezTo>
                      <a:pt x="1163621" y="1148872"/>
                      <a:pt x="1138516" y="1173977"/>
                      <a:pt x="1107547" y="1173977"/>
                    </a:cubicBezTo>
                    <a:lnTo>
                      <a:pt x="56074" y="1173977"/>
                    </a:lnTo>
                    <a:cubicBezTo>
                      <a:pt x="41202" y="1173977"/>
                      <a:pt x="26940" y="1168069"/>
                      <a:pt x="16424" y="1157553"/>
                    </a:cubicBezTo>
                    <a:cubicBezTo>
                      <a:pt x="5908" y="1147037"/>
                      <a:pt x="0" y="1132775"/>
                      <a:pt x="0" y="1117903"/>
                    </a:cubicBezTo>
                    <a:lnTo>
                      <a:pt x="0" y="56074"/>
                    </a:lnTo>
                    <a:cubicBezTo>
                      <a:pt x="0" y="25105"/>
                      <a:pt x="25105" y="0"/>
                      <a:pt x="56074" y="0"/>
                    </a:cubicBezTo>
                    <a:close/>
                  </a:path>
                </a:pathLst>
              </a:custGeom>
              <a:solidFill>
                <a:srgbClr val="6D4FA8"/>
              </a:solidFill>
            </p:spPr>
            <p:txBody>
              <a:bodyPr/>
              <a:lstStyle/>
              <a:p>
                <a:endParaRPr lang="en-US"/>
              </a:p>
            </p:txBody>
          </p:sp>
          <p:sp>
            <p:nvSpPr>
              <p:cNvPr id="27" name="TextBox 27"/>
              <p:cNvSpPr txBox="1"/>
              <p:nvPr/>
            </p:nvSpPr>
            <p:spPr>
              <a:xfrm>
                <a:off x="0" y="-38100"/>
                <a:ext cx="1163621" cy="1212077"/>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274450" y="2942798"/>
              <a:ext cx="5256730" cy="3331634"/>
            </a:xfrm>
            <a:prstGeom prst="rect">
              <a:avLst/>
            </a:prstGeom>
          </p:spPr>
          <p:txBody>
            <a:bodyPr lIns="0" tIns="0" rIns="0" bIns="0" rtlCol="0" anchor="t">
              <a:spAutoFit/>
            </a:bodyPr>
            <a:lstStyle/>
            <a:p>
              <a:pPr marL="539745" lvl="1" indent="-269872" algn="l">
                <a:lnSpc>
                  <a:spcPts val="3349"/>
                </a:lnSpc>
                <a:buFont typeface="Arial"/>
                <a:buChar char="•"/>
              </a:pPr>
              <a:r>
                <a:rPr lang="en-US" sz="2499">
                  <a:solidFill>
                    <a:srgbClr val="FFFFFF"/>
                  </a:solidFill>
                  <a:latin typeface="Garet"/>
                  <a:ea typeface="Garet"/>
                  <a:cs typeface="Garet"/>
                  <a:sym typeface="Garet"/>
                </a:rPr>
                <a:t>Reserved for cases where endovascular treatment fails or is not feasible.</a:t>
              </a:r>
            </a:p>
            <a:p>
              <a:pPr marL="539745" lvl="1" indent="-269872" algn="l">
                <a:lnSpc>
                  <a:spcPts val="3349"/>
                </a:lnSpc>
                <a:buFont typeface="Arial"/>
                <a:buChar char="•"/>
              </a:pPr>
              <a:r>
                <a:rPr lang="en-US" sz="2499">
                  <a:solidFill>
                    <a:srgbClr val="FFFFFF"/>
                  </a:solidFill>
                  <a:latin typeface="Garet"/>
                  <a:ea typeface="Garet"/>
                  <a:cs typeface="Garet"/>
                  <a:sym typeface="Garet"/>
                </a:rPr>
                <a:t>Bypass </a:t>
              </a:r>
            </a:p>
            <a:p>
              <a:pPr marL="539745" lvl="1" indent="-269872" algn="l">
                <a:lnSpc>
                  <a:spcPts val="3349"/>
                </a:lnSpc>
                <a:buFont typeface="Arial"/>
                <a:buChar char="•"/>
              </a:pPr>
              <a:r>
                <a:rPr lang="en-US" sz="2499">
                  <a:solidFill>
                    <a:srgbClr val="FFFFFF"/>
                  </a:solidFill>
                  <a:latin typeface="Garet"/>
                  <a:ea typeface="Garet"/>
                  <a:cs typeface="Garet"/>
                  <a:sym typeface="Garet"/>
                </a:rPr>
                <a:t>Clipping </a:t>
              </a:r>
            </a:p>
          </p:txBody>
        </p:sp>
      </p:grpSp>
      <p:sp>
        <p:nvSpPr>
          <p:cNvPr id="29" name="Freeform 29"/>
          <p:cNvSpPr/>
          <p:nvPr/>
        </p:nvSpPr>
        <p:spPr>
          <a:xfrm>
            <a:off x="6734059" y="2282814"/>
            <a:ext cx="4816817" cy="7600500"/>
          </a:xfrm>
          <a:custGeom>
            <a:avLst/>
            <a:gdLst/>
            <a:ahLst/>
            <a:cxnLst/>
            <a:rect l="l" t="t" r="r" b="b"/>
            <a:pathLst>
              <a:path w="4816817" h="7600500">
                <a:moveTo>
                  <a:pt x="0" y="0"/>
                </a:moveTo>
                <a:lnTo>
                  <a:pt x="4816816" y="0"/>
                </a:lnTo>
                <a:lnTo>
                  <a:pt x="4816816" y="7600499"/>
                </a:lnTo>
                <a:lnTo>
                  <a:pt x="0" y="7600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30"/>
          <p:cNvSpPr txBox="1"/>
          <p:nvPr/>
        </p:nvSpPr>
        <p:spPr>
          <a:xfrm>
            <a:off x="3767276" y="839583"/>
            <a:ext cx="10753448" cy="897255"/>
          </a:xfrm>
          <a:prstGeom prst="rect">
            <a:avLst/>
          </a:prstGeom>
        </p:spPr>
        <p:txBody>
          <a:bodyPr lIns="0" tIns="0" rIns="0" bIns="0" rtlCol="0" anchor="t">
            <a:spAutoFit/>
          </a:bodyPr>
          <a:lstStyle/>
          <a:p>
            <a:pPr algn="ctr">
              <a:lnSpc>
                <a:spcPts val="6509"/>
              </a:lnSpc>
            </a:pPr>
            <a:r>
              <a:rPr lang="en-US" sz="6999">
                <a:solidFill>
                  <a:srgbClr val="2B2829"/>
                </a:solidFill>
                <a:latin typeface="Archivo Black"/>
                <a:ea typeface="Archivo Black"/>
                <a:cs typeface="Archivo Black"/>
                <a:sym typeface="Archivo Black"/>
              </a:rPr>
              <a:t>Treatment Methods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D4FA8"/>
        </a:solidFill>
        <a:effectLst/>
      </p:bgPr>
    </p:bg>
    <p:spTree>
      <p:nvGrpSpPr>
        <p:cNvPr id="1" name=""/>
        <p:cNvGrpSpPr/>
        <p:nvPr/>
      </p:nvGrpSpPr>
      <p:grpSpPr>
        <a:xfrm>
          <a:off x="0" y="0"/>
          <a:ext cx="0" cy="0"/>
          <a:chOff x="0" y="0"/>
          <a:chExt cx="0" cy="0"/>
        </a:xfrm>
      </p:grpSpPr>
      <p:grpSp>
        <p:nvGrpSpPr>
          <p:cNvPr id="2" name="Group 2"/>
          <p:cNvGrpSpPr/>
          <p:nvPr/>
        </p:nvGrpSpPr>
        <p:grpSpPr>
          <a:xfrm>
            <a:off x="8304807" y="1028700"/>
            <a:ext cx="11246754" cy="112467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959959" y="2023131"/>
            <a:ext cx="4996133" cy="8752870"/>
          </a:xfrm>
          <a:custGeom>
            <a:avLst/>
            <a:gdLst/>
            <a:ahLst/>
            <a:cxnLst/>
            <a:rect l="l" t="t" r="r" b="b"/>
            <a:pathLst>
              <a:path w="4996133" h="8752870">
                <a:moveTo>
                  <a:pt x="0" y="0"/>
                </a:moveTo>
                <a:lnTo>
                  <a:pt x="4996133" y="0"/>
                </a:lnTo>
                <a:lnTo>
                  <a:pt x="4996133" y="8752871"/>
                </a:lnTo>
                <a:lnTo>
                  <a:pt x="0" y="8752871"/>
                </a:lnTo>
                <a:lnTo>
                  <a:pt x="0" y="0"/>
                </a:lnTo>
                <a:close/>
              </a:path>
            </a:pathLst>
          </a:custGeom>
          <a:blipFill>
            <a:blip r:embed="rId3"/>
            <a:stretch>
              <a:fillRect t="-1734" b="-1734"/>
            </a:stretch>
          </a:blipFill>
        </p:spPr>
        <p:txBody>
          <a:bodyPr/>
          <a:lstStyle/>
          <a:p>
            <a:endParaRPr lang="en-US"/>
          </a:p>
        </p:txBody>
      </p:sp>
      <p:sp>
        <p:nvSpPr>
          <p:cNvPr id="6" name="TextBox 6"/>
          <p:cNvSpPr txBox="1"/>
          <p:nvPr/>
        </p:nvSpPr>
        <p:spPr>
          <a:xfrm>
            <a:off x="612767" y="947361"/>
            <a:ext cx="9744623" cy="1716405"/>
          </a:xfrm>
          <a:prstGeom prst="rect">
            <a:avLst/>
          </a:prstGeom>
        </p:spPr>
        <p:txBody>
          <a:bodyPr lIns="0" tIns="0" rIns="0" bIns="0" rtlCol="0" anchor="t">
            <a:spAutoFit/>
          </a:bodyPr>
          <a:lstStyle/>
          <a:p>
            <a:pPr algn="l">
              <a:lnSpc>
                <a:spcPts val="6509"/>
              </a:lnSpc>
            </a:pPr>
            <a:r>
              <a:rPr lang="en-US" sz="6999">
                <a:solidFill>
                  <a:srgbClr val="FFFFFF"/>
                </a:solidFill>
                <a:latin typeface="Archivo Black"/>
                <a:ea typeface="Archivo Black"/>
                <a:cs typeface="Archivo Black"/>
                <a:sym typeface="Archivo Black"/>
              </a:rPr>
              <a:t>Endovascular Treatment: Coiling</a:t>
            </a:r>
          </a:p>
        </p:txBody>
      </p:sp>
      <p:grpSp>
        <p:nvGrpSpPr>
          <p:cNvPr id="7" name="Group 7"/>
          <p:cNvGrpSpPr/>
          <p:nvPr/>
        </p:nvGrpSpPr>
        <p:grpSpPr>
          <a:xfrm>
            <a:off x="612767" y="3238409"/>
            <a:ext cx="7298081" cy="1017401"/>
            <a:chOff x="0" y="0"/>
            <a:chExt cx="9730775" cy="1356535"/>
          </a:xfrm>
        </p:grpSpPr>
        <p:grpSp>
          <p:nvGrpSpPr>
            <p:cNvPr id="8" name="Group 8"/>
            <p:cNvGrpSpPr/>
            <p:nvPr/>
          </p:nvGrpSpPr>
          <p:grpSpPr>
            <a:xfrm>
              <a:off x="0" y="0"/>
              <a:ext cx="9730775" cy="1356535"/>
              <a:chOff x="0" y="0"/>
              <a:chExt cx="1922128" cy="267958"/>
            </a:xfrm>
          </p:grpSpPr>
          <p:sp>
            <p:nvSpPr>
              <p:cNvPr id="9" name="Freeform 9"/>
              <p:cNvSpPr/>
              <p:nvPr/>
            </p:nvSpPr>
            <p:spPr>
              <a:xfrm>
                <a:off x="0" y="0"/>
                <a:ext cx="1922128" cy="267958"/>
              </a:xfrm>
              <a:custGeom>
                <a:avLst/>
                <a:gdLst/>
                <a:ahLst/>
                <a:cxnLst/>
                <a:rect l="l" t="t" r="r" b="b"/>
                <a:pathLst>
                  <a:path w="1922128" h="267958">
                    <a:moveTo>
                      <a:pt x="54102" y="0"/>
                    </a:moveTo>
                    <a:lnTo>
                      <a:pt x="1868027" y="0"/>
                    </a:lnTo>
                    <a:cubicBezTo>
                      <a:pt x="1897906" y="0"/>
                      <a:pt x="1922128" y="24222"/>
                      <a:pt x="1922128" y="54102"/>
                    </a:cubicBezTo>
                    <a:lnTo>
                      <a:pt x="1922128" y="213856"/>
                    </a:lnTo>
                    <a:cubicBezTo>
                      <a:pt x="1922128" y="243735"/>
                      <a:pt x="1897906" y="267958"/>
                      <a:pt x="1868027" y="267958"/>
                    </a:cubicBezTo>
                    <a:lnTo>
                      <a:pt x="54102" y="267958"/>
                    </a:lnTo>
                    <a:cubicBezTo>
                      <a:pt x="24222" y="267958"/>
                      <a:pt x="0" y="243735"/>
                      <a:pt x="0" y="213856"/>
                    </a:cubicBezTo>
                    <a:lnTo>
                      <a:pt x="0" y="54102"/>
                    </a:lnTo>
                    <a:cubicBezTo>
                      <a:pt x="0" y="24222"/>
                      <a:pt x="24222" y="0"/>
                      <a:pt x="54102" y="0"/>
                    </a:cubicBezTo>
                    <a:close/>
                  </a:path>
                </a:pathLst>
              </a:custGeom>
              <a:solidFill>
                <a:srgbClr val="CAA7D9"/>
              </a:solidFill>
            </p:spPr>
            <p:txBody>
              <a:bodyPr/>
              <a:lstStyle/>
              <a:p>
                <a:endParaRPr lang="en-US"/>
              </a:p>
            </p:txBody>
          </p:sp>
          <p:sp>
            <p:nvSpPr>
              <p:cNvPr id="10" name="TextBox 10"/>
              <p:cNvSpPr txBox="1"/>
              <p:nvPr/>
            </p:nvSpPr>
            <p:spPr>
              <a:xfrm>
                <a:off x="0" y="-38100"/>
                <a:ext cx="1922128" cy="306058"/>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470390" y="79251"/>
              <a:ext cx="8789995" cy="1140883"/>
            </a:xfrm>
            <a:prstGeom prst="rect">
              <a:avLst/>
            </a:prstGeom>
          </p:spPr>
          <p:txBody>
            <a:bodyPr lIns="0" tIns="0" rIns="0" bIns="0" rtlCol="0" anchor="t">
              <a:spAutoFit/>
            </a:bodyPr>
            <a:lstStyle/>
            <a:p>
              <a:pPr algn="ctr">
                <a:lnSpc>
                  <a:spcPts val="3500"/>
                </a:lnSpc>
              </a:pPr>
              <a:r>
                <a:rPr lang="en-US" sz="2500">
                  <a:solidFill>
                    <a:srgbClr val="FFFFFF"/>
                  </a:solidFill>
                  <a:latin typeface="Canva Sans"/>
                  <a:ea typeface="Canva Sans"/>
                  <a:cs typeface="Canva Sans"/>
                  <a:sym typeface="Canva Sans"/>
                </a:rPr>
                <a:t>Catheter inserted through femoral artery, using X ray guidance to reach aneurysm </a:t>
              </a:r>
            </a:p>
          </p:txBody>
        </p:sp>
      </p:grpSp>
      <p:grpSp>
        <p:nvGrpSpPr>
          <p:cNvPr id="12" name="Group 12"/>
          <p:cNvGrpSpPr/>
          <p:nvPr/>
        </p:nvGrpSpPr>
        <p:grpSpPr>
          <a:xfrm>
            <a:off x="612767" y="4153510"/>
            <a:ext cx="7298081" cy="1498691"/>
            <a:chOff x="0" y="0"/>
            <a:chExt cx="9730775" cy="1998254"/>
          </a:xfrm>
        </p:grpSpPr>
        <p:grpSp>
          <p:nvGrpSpPr>
            <p:cNvPr id="13" name="Group 13"/>
            <p:cNvGrpSpPr/>
            <p:nvPr/>
          </p:nvGrpSpPr>
          <p:grpSpPr>
            <a:xfrm>
              <a:off x="0" y="641719"/>
              <a:ext cx="9730775" cy="1356535"/>
              <a:chOff x="0" y="0"/>
              <a:chExt cx="1922128" cy="267958"/>
            </a:xfrm>
          </p:grpSpPr>
          <p:sp>
            <p:nvSpPr>
              <p:cNvPr id="14" name="Freeform 14"/>
              <p:cNvSpPr/>
              <p:nvPr/>
            </p:nvSpPr>
            <p:spPr>
              <a:xfrm>
                <a:off x="0" y="0"/>
                <a:ext cx="1922128" cy="267958"/>
              </a:xfrm>
              <a:custGeom>
                <a:avLst/>
                <a:gdLst/>
                <a:ahLst/>
                <a:cxnLst/>
                <a:rect l="l" t="t" r="r" b="b"/>
                <a:pathLst>
                  <a:path w="1922128" h="267958">
                    <a:moveTo>
                      <a:pt x="54102" y="0"/>
                    </a:moveTo>
                    <a:lnTo>
                      <a:pt x="1868027" y="0"/>
                    </a:lnTo>
                    <a:cubicBezTo>
                      <a:pt x="1897906" y="0"/>
                      <a:pt x="1922128" y="24222"/>
                      <a:pt x="1922128" y="54102"/>
                    </a:cubicBezTo>
                    <a:lnTo>
                      <a:pt x="1922128" y="213856"/>
                    </a:lnTo>
                    <a:cubicBezTo>
                      <a:pt x="1922128" y="243735"/>
                      <a:pt x="1897906" y="267958"/>
                      <a:pt x="1868027" y="267958"/>
                    </a:cubicBezTo>
                    <a:lnTo>
                      <a:pt x="54102" y="267958"/>
                    </a:lnTo>
                    <a:cubicBezTo>
                      <a:pt x="24222" y="267958"/>
                      <a:pt x="0" y="243735"/>
                      <a:pt x="0" y="213856"/>
                    </a:cubicBezTo>
                    <a:lnTo>
                      <a:pt x="0" y="54102"/>
                    </a:lnTo>
                    <a:cubicBezTo>
                      <a:pt x="0" y="24222"/>
                      <a:pt x="24222" y="0"/>
                      <a:pt x="54102" y="0"/>
                    </a:cubicBezTo>
                    <a:close/>
                  </a:path>
                </a:pathLst>
              </a:custGeom>
              <a:solidFill>
                <a:srgbClr val="CAA7D9"/>
              </a:solidFill>
            </p:spPr>
            <p:txBody>
              <a:bodyPr/>
              <a:lstStyle/>
              <a:p>
                <a:endParaRPr lang="en-US"/>
              </a:p>
            </p:txBody>
          </p:sp>
          <p:sp>
            <p:nvSpPr>
              <p:cNvPr id="15" name="TextBox 15"/>
              <p:cNvSpPr txBox="1"/>
              <p:nvPr/>
            </p:nvSpPr>
            <p:spPr>
              <a:xfrm>
                <a:off x="0" y="-38100"/>
                <a:ext cx="1922128" cy="30605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476327" y="0"/>
              <a:ext cx="778120" cy="778120"/>
              <a:chOff x="0" y="0"/>
              <a:chExt cx="812800" cy="812800"/>
            </a:xfrm>
          </p:grpSpPr>
          <p:sp>
            <p:nvSpPr>
              <p:cNvPr id="17" name="Freeform 17"/>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DC4A4A"/>
              </a:solidFill>
            </p:spPr>
            <p:txBody>
              <a:bodyPr/>
              <a:lstStyle/>
              <a:p>
                <a:endParaRPr lang="en-US"/>
              </a:p>
            </p:txBody>
          </p:sp>
          <p:sp>
            <p:nvSpPr>
              <p:cNvPr id="18" name="TextBox 18"/>
              <p:cNvSpPr txBox="1"/>
              <p:nvPr/>
            </p:nvSpPr>
            <p:spPr>
              <a:xfrm>
                <a:off x="203200" y="-38100"/>
                <a:ext cx="406400" cy="7493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470390" y="720970"/>
              <a:ext cx="8789995" cy="1140883"/>
            </a:xfrm>
            <a:prstGeom prst="rect">
              <a:avLst/>
            </a:prstGeom>
          </p:spPr>
          <p:txBody>
            <a:bodyPr lIns="0" tIns="0" rIns="0" bIns="0" rtlCol="0" anchor="t">
              <a:spAutoFit/>
            </a:bodyPr>
            <a:lstStyle/>
            <a:p>
              <a:pPr algn="ctr">
                <a:lnSpc>
                  <a:spcPts val="3500"/>
                </a:lnSpc>
              </a:pPr>
              <a:r>
                <a:rPr lang="en-US" sz="2500">
                  <a:solidFill>
                    <a:srgbClr val="FFFFFF"/>
                  </a:solidFill>
                  <a:latin typeface="Canva Sans"/>
                  <a:ea typeface="Canva Sans"/>
                  <a:cs typeface="Canva Sans"/>
                  <a:sym typeface="Canva Sans"/>
                </a:rPr>
                <a:t>Second micro catheter is guided into aneurysm </a:t>
              </a:r>
            </a:p>
          </p:txBody>
        </p:sp>
      </p:grpSp>
      <p:grpSp>
        <p:nvGrpSpPr>
          <p:cNvPr id="20" name="Group 20"/>
          <p:cNvGrpSpPr/>
          <p:nvPr/>
        </p:nvGrpSpPr>
        <p:grpSpPr>
          <a:xfrm>
            <a:off x="612767" y="5647393"/>
            <a:ext cx="7298081" cy="1401198"/>
            <a:chOff x="0" y="0"/>
            <a:chExt cx="9730775" cy="1868264"/>
          </a:xfrm>
        </p:grpSpPr>
        <p:grpSp>
          <p:nvGrpSpPr>
            <p:cNvPr id="21" name="Group 21"/>
            <p:cNvGrpSpPr/>
            <p:nvPr/>
          </p:nvGrpSpPr>
          <p:grpSpPr>
            <a:xfrm>
              <a:off x="0" y="511729"/>
              <a:ext cx="9730775" cy="1356535"/>
              <a:chOff x="0" y="0"/>
              <a:chExt cx="1922128" cy="267958"/>
            </a:xfrm>
          </p:grpSpPr>
          <p:sp>
            <p:nvSpPr>
              <p:cNvPr id="22" name="Freeform 22"/>
              <p:cNvSpPr/>
              <p:nvPr/>
            </p:nvSpPr>
            <p:spPr>
              <a:xfrm>
                <a:off x="0" y="0"/>
                <a:ext cx="1922128" cy="267958"/>
              </a:xfrm>
              <a:custGeom>
                <a:avLst/>
                <a:gdLst/>
                <a:ahLst/>
                <a:cxnLst/>
                <a:rect l="l" t="t" r="r" b="b"/>
                <a:pathLst>
                  <a:path w="1922128" h="267958">
                    <a:moveTo>
                      <a:pt x="54102" y="0"/>
                    </a:moveTo>
                    <a:lnTo>
                      <a:pt x="1868027" y="0"/>
                    </a:lnTo>
                    <a:cubicBezTo>
                      <a:pt x="1897906" y="0"/>
                      <a:pt x="1922128" y="24222"/>
                      <a:pt x="1922128" y="54102"/>
                    </a:cubicBezTo>
                    <a:lnTo>
                      <a:pt x="1922128" y="213856"/>
                    </a:lnTo>
                    <a:cubicBezTo>
                      <a:pt x="1922128" y="243735"/>
                      <a:pt x="1897906" y="267958"/>
                      <a:pt x="1868027" y="267958"/>
                    </a:cubicBezTo>
                    <a:lnTo>
                      <a:pt x="54102" y="267958"/>
                    </a:lnTo>
                    <a:cubicBezTo>
                      <a:pt x="24222" y="267958"/>
                      <a:pt x="0" y="243735"/>
                      <a:pt x="0" y="213856"/>
                    </a:cubicBezTo>
                    <a:lnTo>
                      <a:pt x="0" y="54102"/>
                    </a:lnTo>
                    <a:cubicBezTo>
                      <a:pt x="0" y="24222"/>
                      <a:pt x="24222" y="0"/>
                      <a:pt x="54102" y="0"/>
                    </a:cubicBezTo>
                    <a:close/>
                  </a:path>
                </a:pathLst>
              </a:custGeom>
              <a:solidFill>
                <a:srgbClr val="CAA7D9"/>
              </a:solidFill>
            </p:spPr>
            <p:txBody>
              <a:bodyPr/>
              <a:lstStyle/>
              <a:p>
                <a:endParaRPr lang="en-US"/>
              </a:p>
            </p:txBody>
          </p:sp>
          <p:sp>
            <p:nvSpPr>
              <p:cNvPr id="23" name="TextBox 23"/>
              <p:cNvSpPr txBox="1"/>
              <p:nvPr/>
            </p:nvSpPr>
            <p:spPr>
              <a:xfrm>
                <a:off x="0" y="-38100"/>
                <a:ext cx="1922128" cy="306058"/>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470390" y="850961"/>
              <a:ext cx="8789995" cy="556683"/>
            </a:xfrm>
            <a:prstGeom prst="rect">
              <a:avLst/>
            </a:prstGeom>
          </p:spPr>
          <p:txBody>
            <a:bodyPr lIns="0" tIns="0" rIns="0" bIns="0" rtlCol="0" anchor="t">
              <a:spAutoFit/>
            </a:bodyPr>
            <a:lstStyle/>
            <a:p>
              <a:pPr algn="ctr">
                <a:lnSpc>
                  <a:spcPts val="3500"/>
                </a:lnSpc>
              </a:pPr>
              <a:r>
                <a:rPr lang="en-US" sz="2500">
                  <a:solidFill>
                    <a:srgbClr val="FFFFFF"/>
                  </a:solidFill>
                  <a:latin typeface="Canva Sans"/>
                  <a:ea typeface="Canva Sans"/>
                  <a:cs typeface="Canva Sans"/>
                  <a:sym typeface="Canva Sans"/>
                </a:rPr>
                <a:t>Coils are inserted based on size </a:t>
              </a:r>
            </a:p>
          </p:txBody>
        </p:sp>
        <p:grpSp>
          <p:nvGrpSpPr>
            <p:cNvPr id="25" name="Group 25"/>
            <p:cNvGrpSpPr/>
            <p:nvPr/>
          </p:nvGrpSpPr>
          <p:grpSpPr>
            <a:xfrm>
              <a:off x="4476327" y="0"/>
              <a:ext cx="778120" cy="778120"/>
              <a:chOff x="0" y="0"/>
              <a:chExt cx="812800" cy="812800"/>
            </a:xfrm>
          </p:grpSpPr>
          <p:sp>
            <p:nvSpPr>
              <p:cNvPr id="26" name="Freeform 26"/>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DC4A4A"/>
              </a:solidFill>
            </p:spPr>
            <p:txBody>
              <a:bodyPr/>
              <a:lstStyle/>
              <a:p>
                <a:endParaRPr lang="en-US"/>
              </a:p>
            </p:txBody>
          </p:sp>
          <p:sp>
            <p:nvSpPr>
              <p:cNvPr id="27" name="TextBox 27"/>
              <p:cNvSpPr txBox="1"/>
              <p:nvPr/>
            </p:nvSpPr>
            <p:spPr>
              <a:xfrm>
                <a:off x="203200" y="-38100"/>
                <a:ext cx="406400" cy="749300"/>
              </a:xfrm>
              <a:prstGeom prst="rect">
                <a:avLst/>
              </a:prstGeom>
            </p:spPr>
            <p:txBody>
              <a:bodyPr lIns="50800" tIns="50800" rIns="50800" bIns="50800" rtlCol="0" anchor="ctr"/>
              <a:lstStyle/>
              <a:p>
                <a:pPr algn="ctr">
                  <a:lnSpc>
                    <a:spcPts val="2659"/>
                  </a:lnSpc>
                </a:pPr>
                <a:endParaRPr/>
              </a:p>
            </p:txBody>
          </p:sp>
        </p:grpSp>
      </p:grpSp>
      <p:grpSp>
        <p:nvGrpSpPr>
          <p:cNvPr id="28" name="Group 28"/>
          <p:cNvGrpSpPr/>
          <p:nvPr/>
        </p:nvGrpSpPr>
        <p:grpSpPr>
          <a:xfrm>
            <a:off x="612767" y="6922200"/>
            <a:ext cx="7298081" cy="1522780"/>
            <a:chOff x="0" y="0"/>
            <a:chExt cx="9730775" cy="2030374"/>
          </a:xfrm>
        </p:grpSpPr>
        <p:grpSp>
          <p:nvGrpSpPr>
            <p:cNvPr id="29" name="Group 29"/>
            <p:cNvGrpSpPr/>
            <p:nvPr/>
          </p:nvGrpSpPr>
          <p:grpSpPr>
            <a:xfrm>
              <a:off x="0" y="673838"/>
              <a:ext cx="9730775" cy="1356535"/>
              <a:chOff x="0" y="0"/>
              <a:chExt cx="1922128" cy="267958"/>
            </a:xfrm>
          </p:grpSpPr>
          <p:sp>
            <p:nvSpPr>
              <p:cNvPr id="30" name="Freeform 30"/>
              <p:cNvSpPr/>
              <p:nvPr/>
            </p:nvSpPr>
            <p:spPr>
              <a:xfrm>
                <a:off x="0" y="0"/>
                <a:ext cx="1922128" cy="267958"/>
              </a:xfrm>
              <a:custGeom>
                <a:avLst/>
                <a:gdLst/>
                <a:ahLst/>
                <a:cxnLst/>
                <a:rect l="l" t="t" r="r" b="b"/>
                <a:pathLst>
                  <a:path w="1922128" h="267958">
                    <a:moveTo>
                      <a:pt x="54102" y="0"/>
                    </a:moveTo>
                    <a:lnTo>
                      <a:pt x="1868027" y="0"/>
                    </a:lnTo>
                    <a:cubicBezTo>
                      <a:pt x="1897906" y="0"/>
                      <a:pt x="1922128" y="24222"/>
                      <a:pt x="1922128" y="54102"/>
                    </a:cubicBezTo>
                    <a:lnTo>
                      <a:pt x="1922128" y="213856"/>
                    </a:lnTo>
                    <a:cubicBezTo>
                      <a:pt x="1922128" y="243735"/>
                      <a:pt x="1897906" y="267958"/>
                      <a:pt x="1868027" y="267958"/>
                    </a:cubicBezTo>
                    <a:lnTo>
                      <a:pt x="54102" y="267958"/>
                    </a:lnTo>
                    <a:cubicBezTo>
                      <a:pt x="24222" y="267958"/>
                      <a:pt x="0" y="243735"/>
                      <a:pt x="0" y="213856"/>
                    </a:cubicBezTo>
                    <a:lnTo>
                      <a:pt x="0" y="54102"/>
                    </a:lnTo>
                    <a:cubicBezTo>
                      <a:pt x="0" y="24222"/>
                      <a:pt x="24222" y="0"/>
                      <a:pt x="54102" y="0"/>
                    </a:cubicBezTo>
                    <a:close/>
                  </a:path>
                </a:pathLst>
              </a:custGeom>
              <a:solidFill>
                <a:srgbClr val="CAA7D9"/>
              </a:solidFill>
            </p:spPr>
            <p:txBody>
              <a:bodyPr/>
              <a:lstStyle/>
              <a:p>
                <a:endParaRPr lang="en-US"/>
              </a:p>
            </p:txBody>
          </p:sp>
          <p:sp>
            <p:nvSpPr>
              <p:cNvPr id="31" name="TextBox 31"/>
              <p:cNvSpPr txBox="1"/>
              <p:nvPr/>
            </p:nvSpPr>
            <p:spPr>
              <a:xfrm>
                <a:off x="0" y="-38100"/>
                <a:ext cx="1922128" cy="306058"/>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470390" y="1013070"/>
              <a:ext cx="8789995" cy="556683"/>
            </a:xfrm>
            <a:prstGeom prst="rect">
              <a:avLst/>
            </a:prstGeom>
          </p:spPr>
          <p:txBody>
            <a:bodyPr lIns="0" tIns="0" rIns="0" bIns="0" rtlCol="0" anchor="t">
              <a:spAutoFit/>
            </a:bodyPr>
            <a:lstStyle/>
            <a:p>
              <a:pPr algn="ctr">
                <a:lnSpc>
                  <a:spcPts val="3500"/>
                </a:lnSpc>
              </a:pPr>
              <a:r>
                <a:rPr lang="en-US" sz="2500">
                  <a:solidFill>
                    <a:srgbClr val="FFFFFF"/>
                  </a:solidFill>
                  <a:latin typeface="Canva Sans"/>
                  <a:ea typeface="Canva Sans"/>
                  <a:cs typeface="Canva Sans"/>
                  <a:sym typeface="Canva Sans"/>
                </a:rPr>
                <a:t>Coil fills and Catheters are removed</a:t>
              </a:r>
            </a:p>
          </p:txBody>
        </p:sp>
        <p:grpSp>
          <p:nvGrpSpPr>
            <p:cNvPr id="33" name="Group 33"/>
            <p:cNvGrpSpPr/>
            <p:nvPr/>
          </p:nvGrpSpPr>
          <p:grpSpPr>
            <a:xfrm>
              <a:off x="4476327" y="0"/>
              <a:ext cx="778120" cy="778120"/>
              <a:chOff x="0" y="0"/>
              <a:chExt cx="812800" cy="812800"/>
            </a:xfrm>
          </p:grpSpPr>
          <p:sp>
            <p:nvSpPr>
              <p:cNvPr id="34" name="Freeform 34"/>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DC4A4A"/>
              </a:solidFill>
            </p:spPr>
            <p:txBody>
              <a:bodyPr/>
              <a:lstStyle/>
              <a:p>
                <a:endParaRPr lang="en-US"/>
              </a:p>
            </p:txBody>
          </p:sp>
          <p:sp>
            <p:nvSpPr>
              <p:cNvPr id="35" name="TextBox 35"/>
              <p:cNvSpPr txBox="1"/>
              <p:nvPr/>
            </p:nvSpPr>
            <p:spPr>
              <a:xfrm>
                <a:off x="203200" y="-38100"/>
                <a:ext cx="406400" cy="749300"/>
              </a:xfrm>
              <a:prstGeom prst="rect">
                <a:avLst/>
              </a:prstGeom>
            </p:spPr>
            <p:txBody>
              <a:bodyPr lIns="50800" tIns="50800" rIns="50800" bIns="50800" rtlCol="0" anchor="ctr"/>
              <a:lstStyle/>
              <a:p>
                <a:pPr algn="ctr">
                  <a:lnSpc>
                    <a:spcPts val="2659"/>
                  </a:lnSpc>
                </a:pPr>
                <a:endParaRPr/>
              </a:p>
            </p:txBody>
          </p:sp>
        </p:grpSp>
      </p:grpSp>
      <p:grpSp>
        <p:nvGrpSpPr>
          <p:cNvPr id="36" name="Group 36"/>
          <p:cNvGrpSpPr/>
          <p:nvPr/>
        </p:nvGrpSpPr>
        <p:grpSpPr>
          <a:xfrm>
            <a:off x="612767" y="8342679"/>
            <a:ext cx="7298081" cy="1498691"/>
            <a:chOff x="0" y="0"/>
            <a:chExt cx="9730775" cy="1998254"/>
          </a:xfrm>
        </p:grpSpPr>
        <p:grpSp>
          <p:nvGrpSpPr>
            <p:cNvPr id="37" name="Group 37"/>
            <p:cNvGrpSpPr/>
            <p:nvPr/>
          </p:nvGrpSpPr>
          <p:grpSpPr>
            <a:xfrm>
              <a:off x="0" y="641719"/>
              <a:ext cx="9730775" cy="1356535"/>
              <a:chOff x="0" y="0"/>
              <a:chExt cx="1922128" cy="267958"/>
            </a:xfrm>
          </p:grpSpPr>
          <p:sp>
            <p:nvSpPr>
              <p:cNvPr id="38" name="Freeform 38"/>
              <p:cNvSpPr/>
              <p:nvPr/>
            </p:nvSpPr>
            <p:spPr>
              <a:xfrm>
                <a:off x="0" y="0"/>
                <a:ext cx="1922128" cy="267958"/>
              </a:xfrm>
              <a:custGeom>
                <a:avLst/>
                <a:gdLst/>
                <a:ahLst/>
                <a:cxnLst/>
                <a:rect l="l" t="t" r="r" b="b"/>
                <a:pathLst>
                  <a:path w="1922128" h="267958">
                    <a:moveTo>
                      <a:pt x="54102" y="0"/>
                    </a:moveTo>
                    <a:lnTo>
                      <a:pt x="1868027" y="0"/>
                    </a:lnTo>
                    <a:cubicBezTo>
                      <a:pt x="1897906" y="0"/>
                      <a:pt x="1922128" y="24222"/>
                      <a:pt x="1922128" y="54102"/>
                    </a:cubicBezTo>
                    <a:lnTo>
                      <a:pt x="1922128" y="213856"/>
                    </a:lnTo>
                    <a:cubicBezTo>
                      <a:pt x="1922128" y="243735"/>
                      <a:pt x="1897906" y="267958"/>
                      <a:pt x="1868027" y="267958"/>
                    </a:cubicBezTo>
                    <a:lnTo>
                      <a:pt x="54102" y="267958"/>
                    </a:lnTo>
                    <a:cubicBezTo>
                      <a:pt x="24222" y="267958"/>
                      <a:pt x="0" y="243735"/>
                      <a:pt x="0" y="213856"/>
                    </a:cubicBezTo>
                    <a:lnTo>
                      <a:pt x="0" y="54102"/>
                    </a:lnTo>
                    <a:cubicBezTo>
                      <a:pt x="0" y="24222"/>
                      <a:pt x="24222" y="0"/>
                      <a:pt x="54102" y="0"/>
                    </a:cubicBezTo>
                    <a:close/>
                  </a:path>
                </a:pathLst>
              </a:custGeom>
              <a:solidFill>
                <a:srgbClr val="CAA7D9"/>
              </a:solidFill>
            </p:spPr>
            <p:txBody>
              <a:bodyPr/>
              <a:lstStyle/>
              <a:p>
                <a:endParaRPr lang="en-US"/>
              </a:p>
            </p:txBody>
          </p:sp>
          <p:sp>
            <p:nvSpPr>
              <p:cNvPr id="39" name="TextBox 39"/>
              <p:cNvSpPr txBox="1"/>
              <p:nvPr/>
            </p:nvSpPr>
            <p:spPr>
              <a:xfrm>
                <a:off x="0" y="-38100"/>
                <a:ext cx="1922128" cy="306058"/>
              </a:xfrm>
              <a:prstGeom prst="rect">
                <a:avLst/>
              </a:prstGeom>
            </p:spPr>
            <p:txBody>
              <a:bodyPr lIns="50800" tIns="50800" rIns="50800" bIns="50800" rtlCol="0" anchor="ctr"/>
              <a:lstStyle/>
              <a:p>
                <a:pPr algn="ctr">
                  <a:lnSpc>
                    <a:spcPts val="2659"/>
                  </a:lnSpc>
                </a:pPr>
                <a:endParaRPr/>
              </a:p>
            </p:txBody>
          </p:sp>
        </p:grpSp>
        <p:sp>
          <p:nvSpPr>
            <p:cNvPr id="40" name="TextBox 40"/>
            <p:cNvSpPr txBox="1"/>
            <p:nvPr/>
          </p:nvSpPr>
          <p:spPr>
            <a:xfrm>
              <a:off x="470390" y="720970"/>
              <a:ext cx="8789995" cy="1140883"/>
            </a:xfrm>
            <a:prstGeom prst="rect">
              <a:avLst/>
            </a:prstGeom>
          </p:spPr>
          <p:txBody>
            <a:bodyPr lIns="0" tIns="0" rIns="0" bIns="0" rtlCol="0" anchor="t">
              <a:spAutoFit/>
            </a:bodyPr>
            <a:lstStyle/>
            <a:p>
              <a:pPr algn="ctr">
                <a:lnSpc>
                  <a:spcPts val="3500"/>
                </a:lnSpc>
              </a:pPr>
              <a:r>
                <a:rPr lang="en-US" sz="2500">
                  <a:solidFill>
                    <a:srgbClr val="FFFFFF"/>
                  </a:solidFill>
                  <a:latin typeface="Canva Sans"/>
                  <a:ea typeface="Canva Sans"/>
                  <a:cs typeface="Canva Sans"/>
                  <a:sym typeface="Canva Sans"/>
                </a:rPr>
                <a:t>Clotting begins and prevents bloodflow into aneruysm</a:t>
              </a:r>
            </a:p>
          </p:txBody>
        </p:sp>
        <p:grpSp>
          <p:nvGrpSpPr>
            <p:cNvPr id="41" name="Group 41"/>
            <p:cNvGrpSpPr/>
            <p:nvPr/>
          </p:nvGrpSpPr>
          <p:grpSpPr>
            <a:xfrm>
              <a:off x="4476327" y="0"/>
              <a:ext cx="778120" cy="778120"/>
              <a:chOff x="0" y="0"/>
              <a:chExt cx="812800" cy="812800"/>
            </a:xfrm>
          </p:grpSpPr>
          <p:sp>
            <p:nvSpPr>
              <p:cNvPr id="42" name="Freeform 42"/>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DC4A4A"/>
              </a:solidFill>
            </p:spPr>
            <p:txBody>
              <a:bodyPr/>
              <a:lstStyle/>
              <a:p>
                <a:endParaRPr lang="en-US"/>
              </a:p>
            </p:txBody>
          </p:sp>
          <p:sp>
            <p:nvSpPr>
              <p:cNvPr id="43" name="TextBox 43"/>
              <p:cNvSpPr txBox="1"/>
              <p:nvPr/>
            </p:nvSpPr>
            <p:spPr>
              <a:xfrm>
                <a:off x="203200" y="-38100"/>
                <a:ext cx="406400" cy="749300"/>
              </a:xfrm>
              <a:prstGeom prst="rect">
                <a:avLst/>
              </a:prstGeom>
            </p:spPr>
            <p:txBody>
              <a:bodyPr lIns="50800" tIns="50800" rIns="50800" bIns="50800" rtlCol="0" anchor="ctr"/>
              <a:lstStyle/>
              <a:p>
                <a:pPr algn="ctr">
                  <a:lnSpc>
                    <a:spcPts val="2659"/>
                  </a:lnSpc>
                </a:pPr>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1048" y="3097307"/>
            <a:ext cx="4206919" cy="3361160"/>
          </a:xfrm>
          <a:custGeom>
            <a:avLst/>
            <a:gdLst/>
            <a:ahLst/>
            <a:cxnLst/>
            <a:rect l="l" t="t" r="r" b="b"/>
            <a:pathLst>
              <a:path w="4206919" h="3361160">
                <a:moveTo>
                  <a:pt x="0" y="0"/>
                </a:moveTo>
                <a:lnTo>
                  <a:pt x="4206919" y="0"/>
                </a:lnTo>
                <a:lnTo>
                  <a:pt x="4206919" y="3361161"/>
                </a:lnTo>
                <a:lnTo>
                  <a:pt x="0" y="3361161"/>
                </a:lnTo>
                <a:lnTo>
                  <a:pt x="0" y="0"/>
                </a:lnTo>
                <a:close/>
              </a:path>
            </a:pathLst>
          </a:custGeom>
          <a:blipFill>
            <a:blip r:embed="rId2"/>
            <a:stretch>
              <a:fillRect/>
            </a:stretch>
          </a:blipFill>
        </p:spPr>
        <p:txBody>
          <a:bodyPr/>
          <a:lstStyle/>
          <a:p>
            <a:endParaRPr lang="en-US"/>
          </a:p>
        </p:txBody>
      </p:sp>
      <p:sp>
        <p:nvSpPr>
          <p:cNvPr id="3" name="Freeform 3"/>
          <p:cNvSpPr/>
          <p:nvPr/>
        </p:nvSpPr>
        <p:spPr>
          <a:xfrm>
            <a:off x="13965235" y="3097307"/>
            <a:ext cx="3871716" cy="3361160"/>
          </a:xfrm>
          <a:custGeom>
            <a:avLst/>
            <a:gdLst/>
            <a:ahLst/>
            <a:cxnLst/>
            <a:rect l="l" t="t" r="r" b="b"/>
            <a:pathLst>
              <a:path w="3871716" h="3361160">
                <a:moveTo>
                  <a:pt x="0" y="0"/>
                </a:moveTo>
                <a:lnTo>
                  <a:pt x="3871717" y="0"/>
                </a:lnTo>
                <a:lnTo>
                  <a:pt x="3871717" y="3361161"/>
                </a:lnTo>
                <a:lnTo>
                  <a:pt x="0" y="3361161"/>
                </a:lnTo>
                <a:lnTo>
                  <a:pt x="0" y="0"/>
                </a:lnTo>
                <a:close/>
              </a:path>
            </a:pathLst>
          </a:custGeom>
          <a:blipFill>
            <a:blip r:embed="rId3"/>
            <a:stretch>
              <a:fillRect/>
            </a:stretch>
          </a:blipFill>
        </p:spPr>
        <p:txBody>
          <a:bodyPr/>
          <a:lstStyle/>
          <a:p>
            <a:endParaRPr lang="en-US"/>
          </a:p>
        </p:txBody>
      </p:sp>
      <p:sp>
        <p:nvSpPr>
          <p:cNvPr id="4" name="Freeform 4"/>
          <p:cNvSpPr/>
          <p:nvPr/>
        </p:nvSpPr>
        <p:spPr>
          <a:xfrm>
            <a:off x="9552545" y="3097307"/>
            <a:ext cx="4021901" cy="3361160"/>
          </a:xfrm>
          <a:custGeom>
            <a:avLst/>
            <a:gdLst/>
            <a:ahLst/>
            <a:cxnLst/>
            <a:rect l="l" t="t" r="r" b="b"/>
            <a:pathLst>
              <a:path w="4021901" h="3361160">
                <a:moveTo>
                  <a:pt x="0" y="0"/>
                </a:moveTo>
                <a:lnTo>
                  <a:pt x="4021901" y="0"/>
                </a:lnTo>
                <a:lnTo>
                  <a:pt x="4021901" y="3361161"/>
                </a:lnTo>
                <a:lnTo>
                  <a:pt x="0" y="3361161"/>
                </a:lnTo>
                <a:lnTo>
                  <a:pt x="0" y="0"/>
                </a:lnTo>
                <a:close/>
              </a:path>
            </a:pathLst>
          </a:custGeom>
          <a:blipFill>
            <a:blip r:embed="rId4"/>
            <a:stretch>
              <a:fillRect/>
            </a:stretch>
          </a:blipFill>
        </p:spPr>
        <p:txBody>
          <a:bodyPr/>
          <a:lstStyle/>
          <a:p>
            <a:endParaRPr lang="en-US"/>
          </a:p>
        </p:txBody>
      </p:sp>
      <p:sp>
        <p:nvSpPr>
          <p:cNvPr id="5" name="Freeform 5"/>
          <p:cNvSpPr/>
          <p:nvPr/>
        </p:nvSpPr>
        <p:spPr>
          <a:xfrm>
            <a:off x="5046489" y="3097307"/>
            <a:ext cx="4115267" cy="3361160"/>
          </a:xfrm>
          <a:custGeom>
            <a:avLst/>
            <a:gdLst/>
            <a:ahLst/>
            <a:cxnLst/>
            <a:rect l="l" t="t" r="r" b="b"/>
            <a:pathLst>
              <a:path w="4115267" h="3361160">
                <a:moveTo>
                  <a:pt x="0" y="0"/>
                </a:moveTo>
                <a:lnTo>
                  <a:pt x="4115267" y="0"/>
                </a:lnTo>
                <a:lnTo>
                  <a:pt x="4115267" y="3361161"/>
                </a:lnTo>
                <a:lnTo>
                  <a:pt x="0" y="3361161"/>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4304304" y="904652"/>
            <a:ext cx="13148572" cy="1716405"/>
          </a:xfrm>
          <a:prstGeom prst="rect">
            <a:avLst/>
          </a:prstGeom>
        </p:spPr>
        <p:txBody>
          <a:bodyPr lIns="0" tIns="0" rIns="0" bIns="0" rtlCol="0" anchor="t">
            <a:spAutoFit/>
          </a:bodyPr>
          <a:lstStyle/>
          <a:p>
            <a:pPr algn="r">
              <a:lnSpc>
                <a:spcPts val="6509"/>
              </a:lnSpc>
            </a:pPr>
            <a:r>
              <a:rPr lang="en-US" sz="6999">
                <a:solidFill>
                  <a:srgbClr val="2B2829"/>
                </a:solidFill>
                <a:latin typeface="Archivo Black"/>
                <a:ea typeface="Archivo Black"/>
                <a:cs typeface="Archivo Black"/>
                <a:sym typeface="Archivo Black"/>
              </a:rPr>
              <a:t>Endovascular Treatment: Flow Diverter Stents (FDS)</a:t>
            </a:r>
          </a:p>
        </p:txBody>
      </p:sp>
      <p:grpSp>
        <p:nvGrpSpPr>
          <p:cNvPr id="7" name="Group 7"/>
          <p:cNvGrpSpPr/>
          <p:nvPr/>
        </p:nvGrpSpPr>
        <p:grpSpPr>
          <a:xfrm>
            <a:off x="623602" y="6934718"/>
            <a:ext cx="5440508" cy="2323582"/>
            <a:chOff x="0" y="0"/>
            <a:chExt cx="7254011" cy="3098110"/>
          </a:xfrm>
        </p:grpSpPr>
        <p:grpSp>
          <p:nvGrpSpPr>
            <p:cNvPr id="8" name="Group 8"/>
            <p:cNvGrpSpPr/>
            <p:nvPr/>
          </p:nvGrpSpPr>
          <p:grpSpPr>
            <a:xfrm>
              <a:off x="0" y="0"/>
              <a:ext cx="7254011" cy="3098110"/>
              <a:chOff x="0" y="0"/>
              <a:chExt cx="1432891" cy="611972"/>
            </a:xfrm>
          </p:grpSpPr>
          <p:sp>
            <p:nvSpPr>
              <p:cNvPr id="9" name="Freeform 9"/>
              <p:cNvSpPr/>
              <p:nvPr/>
            </p:nvSpPr>
            <p:spPr>
              <a:xfrm>
                <a:off x="0" y="0"/>
                <a:ext cx="1432891" cy="611972"/>
              </a:xfrm>
              <a:custGeom>
                <a:avLst/>
                <a:gdLst/>
                <a:ahLst/>
                <a:cxnLst/>
                <a:rect l="l" t="t" r="r" b="b"/>
                <a:pathLst>
                  <a:path w="1432891" h="611972">
                    <a:moveTo>
                      <a:pt x="72574" y="0"/>
                    </a:moveTo>
                    <a:lnTo>
                      <a:pt x="1360317" y="0"/>
                    </a:lnTo>
                    <a:cubicBezTo>
                      <a:pt x="1379565" y="0"/>
                      <a:pt x="1398025" y="7646"/>
                      <a:pt x="1411635" y="21256"/>
                    </a:cubicBezTo>
                    <a:cubicBezTo>
                      <a:pt x="1425245" y="34867"/>
                      <a:pt x="1432891" y="53326"/>
                      <a:pt x="1432891" y="72574"/>
                    </a:cubicBezTo>
                    <a:lnTo>
                      <a:pt x="1432891" y="539399"/>
                    </a:lnTo>
                    <a:cubicBezTo>
                      <a:pt x="1432891" y="558646"/>
                      <a:pt x="1425245" y="577106"/>
                      <a:pt x="1411635" y="590716"/>
                    </a:cubicBezTo>
                    <a:cubicBezTo>
                      <a:pt x="1398025" y="604326"/>
                      <a:pt x="1379565" y="611972"/>
                      <a:pt x="1360317" y="611972"/>
                    </a:cubicBezTo>
                    <a:lnTo>
                      <a:pt x="72574" y="611972"/>
                    </a:lnTo>
                    <a:cubicBezTo>
                      <a:pt x="53326" y="611972"/>
                      <a:pt x="34867" y="604326"/>
                      <a:pt x="21256" y="590716"/>
                    </a:cubicBezTo>
                    <a:cubicBezTo>
                      <a:pt x="7646" y="577106"/>
                      <a:pt x="0" y="558646"/>
                      <a:pt x="0" y="539399"/>
                    </a:cubicBezTo>
                    <a:lnTo>
                      <a:pt x="0" y="72574"/>
                    </a:lnTo>
                    <a:cubicBezTo>
                      <a:pt x="0" y="53326"/>
                      <a:pt x="7646" y="34867"/>
                      <a:pt x="21256" y="21256"/>
                    </a:cubicBezTo>
                    <a:cubicBezTo>
                      <a:pt x="34867" y="7646"/>
                      <a:pt x="53326" y="0"/>
                      <a:pt x="72574" y="0"/>
                    </a:cubicBezTo>
                    <a:close/>
                  </a:path>
                </a:pathLst>
              </a:custGeom>
              <a:solidFill>
                <a:srgbClr val="CAA7D9"/>
              </a:solidFill>
            </p:spPr>
            <p:txBody>
              <a:bodyPr/>
              <a:lstStyle/>
              <a:p>
                <a:endParaRPr lang="en-US"/>
              </a:p>
            </p:txBody>
          </p:sp>
          <p:sp>
            <p:nvSpPr>
              <p:cNvPr id="10" name="TextBox 10"/>
              <p:cNvSpPr txBox="1"/>
              <p:nvPr/>
            </p:nvSpPr>
            <p:spPr>
              <a:xfrm>
                <a:off x="0" y="-38100"/>
                <a:ext cx="1432891" cy="650072"/>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54361" y="496727"/>
              <a:ext cx="6745288" cy="1725083"/>
            </a:xfrm>
            <a:prstGeom prst="rect">
              <a:avLst/>
            </a:prstGeom>
          </p:spPr>
          <p:txBody>
            <a:bodyPr lIns="0" tIns="0" rIns="0" bIns="0" rtlCol="0" anchor="t">
              <a:spAutoFit/>
            </a:bodyPr>
            <a:lstStyle/>
            <a:p>
              <a:pPr algn="ctr">
                <a:lnSpc>
                  <a:spcPts val="3500"/>
                </a:lnSpc>
              </a:pPr>
              <a:r>
                <a:rPr lang="en-US" sz="2500">
                  <a:solidFill>
                    <a:srgbClr val="FFFFFF"/>
                  </a:solidFill>
                  <a:latin typeface="Canva Sans"/>
                  <a:ea typeface="Canva Sans"/>
                  <a:cs typeface="Canva Sans"/>
                  <a:sym typeface="Canva Sans"/>
                </a:rPr>
                <a:t>Catheter inserted through femoral artery, using X ray guidance to reach aneurysm </a:t>
              </a:r>
            </a:p>
          </p:txBody>
        </p:sp>
      </p:grpSp>
      <p:grpSp>
        <p:nvGrpSpPr>
          <p:cNvPr id="12" name="Group 12"/>
          <p:cNvGrpSpPr/>
          <p:nvPr/>
        </p:nvGrpSpPr>
        <p:grpSpPr>
          <a:xfrm>
            <a:off x="5873339" y="6934718"/>
            <a:ext cx="5988600" cy="2323582"/>
            <a:chOff x="0" y="0"/>
            <a:chExt cx="7984800" cy="3098110"/>
          </a:xfrm>
        </p:grpSpPr>
        <p:grpSp>
          <p:nvGrpSpPr>
            <p:cNvPr id="13" name="Group 13"/>
            <p:cNvGrpSpPr/>
            <p:nvPr/>
          </p:nvGrpSpPr>
          <p:grpSpPr>
            <a:xfrm>
              <a:off x="730789" y="0"/>
              <a:ext cx="7254011" cy="3098110"/>
              <a:chOff x="0" y="0"/>
              <a:chExt cx="1432891" cy="611972"/>
            </a:xfrm>
          </p:grpSpPr>
          <p:sp>
            <p:nvSpPr>
              <p:cNvPr id="14" name="Freeform 14"/>
              <p:cNvSpPr/>
              <p:nvPr/>
            </p:nvSpPr>
            <p:spPr>
              <a:xfrm>
                <a:off x="0" y="0"/>
                <a:ext cx="1432891" cy="611972"/>
              </a:xfrm>
              <a:custGeom>
                <a:avLst/>
                <a:gdLst/>
                <a:ahLst/>
                <a:cxnLst/>
                <a:rect l="l" t="t" r="r" b="b"/>
                <a:pathLst>
                  <a:path w="1432891" h="611972">
                    <a:moveTo>
                      <a:pt x="72574" y="0"/>
                    </a:moveTo>
                    <a:lnTo>
                      <a:pt x="1360317" y="0"/>
                    </a:lnTo>
                    <a:cubicBezTo>
                      <a:pt x="1379565" y="0"/>
                      <a:pt x="1398025" y="7646"/>
                      <a:pt x="1411635" y="21256"/>
                    </a:cubicBezTo>
                    <a:cubicBezTo>
                      <a:pt x="1425245" y="34867"/>
                      <a:pt x="1432891" y="53326"/>
                      <a:pt x="1432891" y="72574"/>
                    </a:cubicBezTo>
                    <a:lnTo>
                      <a:pt x="1432891" y="539399"/>
                    </a:lnTo>
                    <a:cubicBezTo>
                      <a:pt x="1432891" y="558646"/>
                      <a:pt x="1425245" y="577106"/>
                      <a:pt x="1411635" y="590716"/>
                    </a:cubicBezTo>
                    <a:cubicBezTo>
                      <a:pt x="1398025" y="604326"/>
                      <a:pt x="1379565" y="611972"/>
                      <a:pt x="1360317" y="611972"/>
                    </a:cubicBezTo>
                    <a:lnTo>
                      <a:pt x="72574" y="611972"/>
                    </a:lnTo>
                    <a:cubicBezTo>
                      <a:pt x="53326" y="611972"/>
                      <a:pt x="34867" y="604326"/>
                      <a:pt x="21256" y="590716"/>
                    </a:cubicBezTo>
                    <a:cubicBezTo>
                      <a:pt x="7646" y="577106"/>
                      <a:pt x="0" y="558646"/>
                      <a:pt x="0" y="539399"/>
                    </a:cubicBezTo>
                    <a:lnTo>
                      <a:pt x="0" y="72574"/>
                    </a:lnTo>
                    <a:cubicBezTo>
                      <a:pt x="0" y="53326"/>
                      <a:pt x="7646" y="34867"/>
                      <a:pt x="21256" y="21256"/>
                    </a:cubicBezTo>
                    <a:cubicBezTo>
                      <a:pt x="34867" y="7646"/>
                      <a:pt x="53326" y="0"/>
                      <a:pt x="72574" y="0"/>
                    </a:cubicBezTo>
                    <a:close/>
                  </a:path>
                </a:pathLst>
              </a:custGeom>
              <a:solidFill>
                <a:srgbClr val="CAA7D9"/>
              </a:solidFill>
            </p:spPr>
            <p:txBody>
              <a:bodyPr/>
              <a:lstStyle/>
              <a:p>
                <a:endParaRPr lang="en-US"/>
              </a:p>
            </p:txBody>
          </p:sp>
          <p:sp>
            <p:nvSpPr>
              <p:cNvPr id="15" name="TextBox 15"/>
              <p:cNvSpPr txBox="1"/>
              <p:nvPr/>
            </p:nvSpPr>
            <p:spPr>
              <a:xfrm>
                <a:off x="0" y="-38100"/>
                <a:ext cx="1432891" cy="65007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0" y="878833"/>
              <a:ext cx="1018021" cy="1018021"/>
              <a:chOff x="0" y="0"/>
              <a:chExt cx="812800" cy="812800"/>
            </a:xfrm>
          </p:grpSpPr>
          <p:sp>
            <p:nvSpPr>
              <p:cNvPr id="17" name="Freeform 17"/>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6D4FA8"/>
              </a:solidFill>
            </p:spPr>
            <p:txBody>
              <a:bodyPr/>
              <a:lstStyle/>
              <a:p>
                <a:endParaRPr lang="en-US"/>
              </a:p>
            </p:txBody>
          </p:sp>
          <p:sp>
            <p:nvSpPr>
              <p:cNvPr id="18" name="TextBox 18"/>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273515" y="496727"/>
              <a:ext cx="6168560" cy="1725083"/>
            </a:xfrm>
            <a:prstGeom prst="rect">
              <a:avLst/>
            </a:prstGeom>
          </p:spPr>
          <p:txBody>
            <a:bodyPr lIns="0" tIns="0" rIns="0" bIns="0" rtlCol="0" anchor="t">
              <a:spAutoFit/>
            </a:bodyPr>
            <a:lstStyle/>
            <a:p>
              <a:pPr algn="ctr">
                <a:lnSpc>
                  <a:spcPts val="3500"/>
                </a:lnSpc>
              </a:pPr>
              <a:r>
                <a:rPr lang="en-US" sz="2500">
                  <a:solidFill>
                    <a:srgbClr val="FFFFFF"/>
                  </a:solidFill>
                  <a:latin typeface="Canva Sans"/>
                  <a:ea typeface="Canva Sans"/>
                  <a:cs typeface="Canva Sans"/>
                  <a:sym typeface="Canva Sans"/>
                </a:rPr>
                <a:t>The FDS device is carefully placed across the aneurysm’s opening.</a:t>
              </a:r>
            </a:p>
          </p:txBody>
        </p:sp>
      </p:grpSp>
      <p:grpSp>
        <p:nvGrpSpPr>
          <p:cNvPr id="20" name="Group 20"/>
          <p:cNvGrpSpPr/>
          <p:nvPr/>
        </p:nvGrpSpPr>
        <p:grpSpPr>
          <a:xfrm>
            <a:off x="11645395" y="6934718"/>
            <a:ext cx="6019003" cy="2323582"/>
            <a:chOff x="0" y="0"/>
            <a:chExt cx="8025337" cy="3098110"/>
          </a:xfrm>
        </p:grpSpPr>
        <p:grpSp>
          <p:nvGrpSpPr>
            <p:cNvPr id="21" name="Group 21"/>
            <p:cNvGrpSpPr/>
            <p:nvPr/>
          </p:nvGrpSpPr>
          <p:grpSpPr>
            <a:xfrm>
              <a:off x="771326" y="0"/>
              <a:ext cx="7254011" cy="3098110"/>
              <a:chOff x="0" y="0"/>
              <a:chExt cx="1432891" cy="611972"/>
            </a:xfrm>
          </p:grpSpPr>
          <p:sp>
            <p:nvSpPr>
              <p:cNvPr id="22" name="Freeform 22"/>
              <p:cNvSpPr/>
              <p:nvPr/>
            </p:nvSpPr>
            <p:spPr>
              <a:xfrm>
                <a:off x="0" y="0"/>
                <a:ext cx="1432891" cy="611972"/>
              </a:xfrm>
              <a:custGeom>
                <a:avLst/>
                <a:gdLst/>
                <a:ahLst/>
                <a:cxnLst/>
                <a:rect l="l" t="t" r="r" b="b"/>
                <a:pathLst>
                  <a:path w="1432891" h="611972">
                    <a:moveTo>
                      <a:pt x="72574" y="0"/>
                    </a:moveTo>
                    <a:lnTo>
                      <a:pt x="1360317" y="0"/>
                    </a:lnTo>
                    <a:cubicBezTo>
                      <a:pt x="1379565" y="0"/>
                      <a:pt x="1398025" y="7646"/>
                      <a:pt x="1411635" y="21256"/>
                    </a:cubicBezTo>
                    <a:cubicBezTo>
                      <a:pt x="1425245" y="34867"/>
                      <a:pt x="1432891" y="53326"/>
                      <a:pt x="1432891" y="72574"/>
                    </a:cubicBezTo>
                    <a:lnTo>
                      <a:pt x="1432891" y="539399"/>
                    </a:lnTo>
                    <a:cubicBezTo>
                      <a:pt x="1432891" y="558646"/>
                      <a:pt x="1425245" y="577106"/>
                      <a:pt x="1411635" y="590716"/>
                    </a:cubicBezTo>
                    <a:cubicBezTo>
                      <a:pt x="1398025" y="604326"/>
                      <a:pt x="1379565" y="611972"/>
                      <a:pt x="1360317" y="611972"/>
                    </a:cubicBezTo>
                    <a:lnTo>
                      <a:pt x="72574" y="611972"/>
                    </a:lnTo>
                    <a:cubicBezTo>
                      <a:pt x="53326" y="611972"/>
                      <a:pt x="34867" y="604326"/>
                      <a:pt x="21256" y="590716"/>
                    </a:cubicBezTo>
                    <a:cubicBezTo>
                      <a:pt x="7646" y="577106"/>
                      <a:pt x="0" y="558646"/>
                      <a:pt x="0" y="539399"/>
                    </a:cubicBezTo>
                    <a:lnTo>
                      <a:pt x="0" y="72574"/>
                    </a:lnTo>
                    <a:cubicBezTo>
                      <a:pt x="0" y="53326"/>
                      <a:pt x="7646" y="34867"/>
                      <a:pt x="21256" y="21256"/>
                    </a:cubicBezTo>
                    <a:cubicBezTo>
                      <a:pt x="34867" y="7646"/>
                      <a:pt x="53326" y="0"/>
                      <a:pt x="72574" y="0"/>
                    </a:cubicBezTo>
                    <a:close/>
                  </a:path>
                </a:pathLst>
              </a:custGeom>
              <a:solidFill>
                <a:srgbClr val="CAA7D9"/>
              </a:solidFill>
            </p:spPr>
            <p:txBody>
              <a:bodyPr/>
              <a:lstStyle/>
              <a:p>
                <a:endParaRPr lang="en-US"/>
              </a:p>
            </p:txBody>
          </p:sp>
          <p:sp>
            <p:nvSpPr>
              <p:cNvPr id="23" name="TextBox 23"/>
              <p:cNvSpPr txBox="1"/>
              <p:nvPr/>
            </p:nvSpPr>
            <p:spPr>
              <a:xfrm>
                <a:off x="0" y="-38100"/>
                <a:ext cx="1432891" cy="650072"/>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053355" y="365839"/>
              <a:ext cx="6689953" cy="2309283"/>
            </a:xfrm>
            <a:prstGeom prst="rect">
              <a:avLst/>
            </a:prstGeom>
          </p:spPr>
          <p:txBody>
            <a:bodyPr lIns="0" tIns="0" rIns="0" bIns="0" rtlCol="0" anchor="t">
              <a:spAutoFit/>
            </a:bodyPr>
            <a:lstStyle/>
            <a:p>
              <a:pPr algn="ctr">
                <a:lnSpc>
                  <a:spcPts val="3500"/>
                </a:lnSpc>
              </a:pPr>
              <a:r>
                <a:rPr lang="en-US" sz="2500">
                  <a:solidFill>
                    <a:srgbClr val="FFFFFF"/>
                  </a:solidFill>
                  <a:latin typeface="Canva Sans"/>
                  <a:ea typeface="Canva Sans"/>
                  <a:cs typeface="Canva Sans"/>
                  <a:sym typeface="Canva Sans"/>
                </a:rPr>
                <a:t>Blood flow gradually slows down. 6 months later aneurysms will be closed off and new vessel wall forms </a:t>
              </a:r>
            </a:p>
          </p:txBody>
        </p:sp>
        <p:grpSp>
          <p:nvGrpSpPr>
            <p:cNvPr id="25" name="Group 25"/>
            <p:cNvGrpSpPr/>
            <p:nvPr/>
          </p:nvGrpSpPr>
          <p:grpSpPr>
            <a:xfrm>
              <a:off x="0" y="878833"/>
              <a:ext cx="1018021" cy="1018021"/>
              <a:chOff x="0" y="0"/>
              <a:chExt cx="812800" cy="812800"/>
            </a:xfrm>
          </p:grpSpPr>
          <p:sp>
            <p:nvSpPr>
              <p:cNvPr id="26" name="Freeform 2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6D4FA8"/>
              </a:solidFill>
            </p:spPr>
            <p:txBody>
              <a:bodyPr/>
              <a:lstStyle/>
              <a:p>
                <a:endParaRPr lang="en-US"/>
              </a:p>
            </p:txBody>
          </p:sp>
          <p:sp>
            <p:nvSpPr>
              <p:cNvPr id="27" name="TextBox 27"/>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443aedf-e414-4f53-9630-ccffb4d875f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DDE6EBE9F4AF4882CE2C5A49053B39" ma:contentTypeVersion="13" ma:contentTypeDescription="Create a new document." ma:contentTypeScope="" ma:versionID="237966c213bf01bee16f3010320fa7d1">
  <xsd:schema xmlns:xsd="http://www.w3.org/2001/XMLSchema" xmlns:xs="http://www.w3.org/2001/XMLSchema" xmlns:p="http://schemas.microsoft.com/office/2006/metadata/properties" xmlns:ns2="6443aedf-e414-4f53-9630-ccffb4d875f0" targetNamespace="http://schemas.microsoft.com/office/2006/metadata/properties" ma:root="true" ma:fieldsID="37dd6bc5adb79845f617f7b0bee0758c" ns2:_="">
    <xsd:import namespace="6443aedf-e414-4f53-9630-ccffb4d875f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43aedf-e414-4f53-9630-ccffb4d875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406f274-7af8-4e05-8564-eff9e2e21b19"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C13EA3-F4E2-4312-A4E7-24632C653FF7}">
  <ds:schemaRefs>
    <ds:schemaRef ds:uri="http://schemas.microsoft.com/sharepoint/v3/contenttype/forms"/>
  </ds:schemaRefs>
</ds:datastoreItem>
</file>

<file path=customXml/itemProps2.xml><?xml version="1.0" encoding="utf-8"?>
<ds:datastoreItem xmlns:ds="http://schemas.openxmlformats.org/officeDocument/2006/customXml" ds:itemID="{23209C86-E918-4FEB-9773-9F24F26A0B54}">
  <ds:schemaRef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dcmitype/"/>
    <ds:schemaRef ds:uri="http://purl.org/dc/terms/"/>
    <ds:schemaRef ds:uri="http://schemas.openxmlformats.org/package/2006/metadata/core-properties"/>
    <ds:schemaRef ds:uri="6443aedf-e414-4f53-9630-ccffb4d875f0"/>
    <ds:schemaRef ds:uri="http://www.w3.org/XML/1998/namespace"/>
  </ds:schemaRefs>
</ds:datastoreItem>
</file>

<file path=customXml/itemProps3.xml><?xml version="1.0" encoding="utf-8"?>
<ds:datastoreItem xmlns:ds="http://schemas.openxmlformats.org/officeDocument/2006/customXml" ds:itemID="{2DA7E93F-D8BB-468D-A39F-2DF2D6617ABE}"/>
</file>

<file path=docProps/app.xml><?xml version="1.0" encoding="utf-8"?>
<Properties xmlns="http://schemas.openxmlformats.org/officeDocument/2006/extended-properties" xmlns:vt="http://schemas.openxmlformats.org/officeDocument/2006/docPropsVTypes">
  <TotalTime>0</TotalTime>
  <Words>1613</Words>
  <Application>Microsoft Macintosh PowerPoint</Application>
  <PresentationFormat>Custom</PresentationFormat>
  <Paragraphs>215</Paragraphs>
  <Slides>17</Slides>
  <Notes>10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Poppins Bold</vt:lpstr>
      <vt:lpstr>Calibri</vt:lpstr>
      <vt:lpstr>Helvetica World Bold</vt:lpstr>
      <vt:lpstr>DM Sans Bold</vt:lpstr>
      <vt:lpstr>Canva Sans</vt:lpstr>
      <vt:lpstr>Arial</vt:lpstr>
      <vt:lpstr>Garet</vt:lpstr>
      <vt:lpstr>Archivo Black</vt:lpstr>
      <vt:lpstr>Poppins</vt:lpstr>
      <vt:lpstr>Garet Bold</vt:lpstr>
      <vt:lpstr>Garet Italics</vt:lpstr>
      <vt:lpstr>League Gothic</vt:lpstr>
      <vt:lpstr>Anton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Rotation Presentation</dc:title>
  <cp:lastModifiedBy>Shima Roshani</cp:lastModifiedBy>
  <cp:revision>1</cp:revision>
  <dcterms:created xsi:type="dcterms:W3CDTF">2006-08-16T00:00:00Z</dcterms:created>
  <dcterms:modified xsi:type="dcterms:W3CDTF">2025-03-25T23:17:10Z</dcterms:modified>
  <dc:identifier>DAGgUMvGLYc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0x0101004DDDE6EBE9F4AF4882CE2C5A49053B39</vt:lpwstr>
  </property>
  <property fmtid="{D5CDD505-2E9C-101B-9397-08002B2CF9AE}" pid="3" name="MediaServiceImageTags">
    <vt:lpwstr/>
  </property>
</Properties>
</file>